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5"/>
  </p:notesMasterIdLst>
  <p:sldIdLst>
    <p:sldId id="382" r:id="rId2"/>
    <p:sldId id="289" r:id="rId3"/>
    <p:sldId id="295" r:id="rId4"/>
    <p:sldId id="424" r:id="rId5"/>
    <p:sldId id="408" r:id="rId6"/>
    <p:sldId id="425" r:id="rId7"/>
    <p:sldId id="409" r:id="rId8"/>
    <p:sldId id="426" r:id="rId9"/>
    <p:sldId id="410" r:id="rId10"/>
    <p:sldId id="427" r:id="rId11"/>
    <p:sldId id="423" r:id="rId12"/>
    <p:sldId id="428" r:id="rId13"/>
    <p:sldId id="413" r:id="rId14"/>
  </p:sldIdLst>
  <p:sldSz cx="12190413" cy="6859588"/>
  <p:notesSz cx="6858000" cy="9144000"/>
  <p:custDataLst>
    <p:tags r:id="rId16"/>
  </p:custDataLst>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0B09"/>
    <a:srgbClr val="F3D474"/>
    <a:srgbClr val="A1602B"/>
    <a:srgbClr val="713722"/>
    <a:srgbClr val="F3E066"/>
    <a:srgbClr val="FF6699"/>
    <a:srgbClr val="21A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3" autoAdjust="0"/>
    <p:restoredTop sz="98480" autoAdjust="0"/>
  </p:normalViewPr>
  <p:slideViewPr>
    <p:cSldViewPr>
      <p:cViewPr varScale="1">
        <p:scale>
          <a:sx n="119" d="100"/>
          <a:sy n="119" d="100"/>
        </p:scale>
        <p:origin x="216" y="114"/>
      </p:cViewPr>
      <p:guideLst>
        <p:guide orient="horz" pos="2221"/>
        <p:guide pos="3840"/>
      </p:guideLst>
    </p:cSldViewPr>
  </p:slideViewPr>
  <p:notesTextViewPr>
    <p:cViewPr>
      <p:scale>
        <a:sx n="1" d="1"/>
        <a:sy n="1" d="1"/>
      </p:scale>
      <p:origin x="0" y="0"/>
    </p:cViewPr>
  </p:notesTextViewPr>
  <p:sorterViewPr>
    <p:cViewPr>
      <p:scale>
        <a:sx n="151" d="100"/>
        <a:sy n="15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9C2BE1-30B0-4BFF-86E2-B29499CC183C}" type="datetimeFigureOut">
              <a:rPr lang="zh-CN" altLang="en-US" smtClean="0"/>
              <a:t>2021/4/6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4F346-9435-41B1-AD1D-461963F20BE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744F346-9435-41B1-AD1D-461963F20BEE}" type="slidenum">
              <a:rPr lang="zh-CN" altLang="en-US" smtClean="0"/>
              <a:t>1</a:t>
            </a:fld>
            <a:endParaRPr lang="zh-CN" altLang="en-US"/>
          </a:p>
        </p:txBody>
      </p:sp>
    </p:spTree>
    <p:extLst>
      <p:ext uri="{BB962C8B-B14F-4D97-AF65-F5344CB8AC3E}">
        <p14:creationId xmlns:p14="http://schemas.microsoft.com/office/powerpoint/2010/main" val="549518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10</a:t>
            </a:fld>
            <a:endParaRPr lang="zh-CN" altLang="en-US"/>
          </a:p>
        </p:txBody>
      </p:sp>
    </p:spTree>
    <p:extLst>
      <p:ext uri="{BB962C8B-B14F-4D97-AF65-F5344CB8AC3E}">
        <p14:creationId xmlns:p14="http://schemas.microsoft.com/office/powerpoint/2010/main" val="229220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11</a:t>
            </a:fld>
            <a:endParaRPr lang="zh-CN" altLang="en-US"/>
          </a:p>
        </p:txBody>
      </p:sp>
    </p:spTree>
    <p:extLst>
      <p:ext uri="{BB962C8B-B14F-4D97-AF65-F5344CB8AC3E}">
        <p14:creationId xmlns:p14="http://schemas.microsoft.com/office/powerpoint/2010/main" val="261621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12</a:t>
            </a:fld>
            <a:endParaRPr lang="zh-CN" altLang="en-US"/>
          </a:p>
        </p:txBody>
      </p:sp>
    </p:spTree>
    <p:extLst>
      <p:ext uri="{BB962C8B-B14F-4D97-AF65-F5344CB8AC3E}">
        <p14:creationId xmlns:p14="http://schemas.microsoft.com/office/powerpoint/2010/main" val="356336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5552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4</a:t>
            </a:fld>
            <a:endParaRPr lang="zh-CN" altLang="en-US"/>
          </a:p>
        </p:txBody>
      </p:sp>
    </p:spTree>
    <p:extLst>
      <p:ext uri="{BB962C8B-B14F-4D97-AF65-F5344CB8AC3E}">
        <p14:creationId xmlns:p14="http://schemas.microsoft.com/office/powerpoint/2010/main" val="407982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6</a:t>
            </a:fld>
            <a:endParaRPr lang="zh-CN" altLang="en-US"/>
          </a:p>
        </p:txBody>
      </p:sp>
    </p:spTree>
    <p:extLst>
      <p:ext uri="{BB962C8B-B14F-4D97-AF65-F5344CB8AC3E}">
        <p14:creationId xmlns:p14="http://schemas.microsoft.com/office/powerpoint/2010/main" val="109751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8</a:t>
            </a:fld>
            <a:endParaRPr lang="zh-CN" altLang="en-US"/>
          </a:p>
        </p:txBody>
      </p:sp>
    </p:spTree>
    <p:extLst>
      <p:ext uri="{BB962C8B-B14F-4D97-AF65-F5344CB8AC3E}">
        <p14:creationId xmlns:p14="http://schemas.microsoft.com/office/powerpoint/2010/main" val="390411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2" y="2130922"/>
            <a:ext cx="10361851" cy="1470366"/>
          </a:xfrm>
        </p:spPr>
        <p:txBody>
          <a:bodyPr/>
          <a:lstStyle/>
          <a:p>
            <a:r>
              <a:rPr lang="zh-CN" altLang="en-US"/>
              <a:t>单击此处编辑母版标题样式</a:t>
            </a:r>
          </a:p>
        </p:txBody>
      </p:sp>
      <p:sp>
        <p:nvSpPr>
          <p:cNvPr id="3" name="副标题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1" y="206422"/>
            <a:ext cx="2742843" cy="43888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06422"/>
            <a:ext cx="8025355" cy="43888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60" y="2907386"/>
            <a:ext cx="10361851" cy="1500534"/>
          </a:xfrm>
        </p:spPr>
        <p:txBody>
          <a:bodyPr anchor="b"/>
          <a:lstStyle>
            <a:lvl1pPr marL="0" indent="0">
              <a:buNone/>
              <a:defRPr sz="2000">
                <a:solidFill>
                  <a:schemeClr val="tx1">
                    <a:tint val="75000"/>
                  </a:schemeClr>
                </a:solidFill>
              </a:defRPr>
            </a:lvl1pPr>
            <a:lvl2pPr marL="457200" indent="0">
              <a:buNone/>
              <a:defRPr sz="1900">
                <a:solidFill>
                  <a:schemeClr val="tx1">
                    <a:tint val="75000"/>
                  </a:schemeClr>
                </a:solidFill>
              </a:defRPr>
            </a:lvl2pPr>
            <a:lvl3pPr marL="914400" indent="0">
              <a:buNone/>
              <a:defRPr sz="1600">
                <a:solidFill>
                  <a:schemeClr val="tx1">
                    <a:tint val="75000"/>
                  </a:schemeClr>
                </a:solidFill>
              </a:defRPr>
            </a:lvl3pPr>
            <a:lvl4pPr marL="1371600" indent="0">
              <a:buNone/>
              <a:defRPr sz="1500">
                <a:solidFill>
                  <a:schemeClr val="tx1">
                    <a:tint val="75000"/>
                  </a:schemeClr>
                </a:solidFill>
              </a:defRPr>
            </a:lvl4pPr>
            <a:lvl5pPr marL="1828800" indent="0">
              <a:buNone/>
              <a:defRPr sz="1500">
                <a:solidFill>
                  <a:schemeClr val="tx1">
                    <a:tint val="75000"/>
                  </a:schemeClr>
                </a:solidFill>
              </a:defRPr>
            </a:lvl5pPr>
            <a:lvl6pPr marL="2286000" indent="0">
              <a:buNone/>
              <a:defRPr sz="1500">
                <a:solidFill>
                  <a:schemeClr val="tx1">
                    <a:tint val="75000"/>
                  </a:schemeClr>
                </a:solidFill>
              </a:defRPr>
            </a:lvl6pPr>
            <a:lvl7pPr marL="2743200" indent="0">
              <a:buNone/>
              <a:defRPr sz="1500">
                <a:solidFill>
                  <a:schemeClr val="tx1">
                    <a:tint val="75000"/>
                  </a:schemeClr>
                </a:solidFill>
              </a:defRPr>
            </a:lvl7pPr>
            <a:lvl8pPr marL="3200400" indent="0">
              <a:buNone/>
              <a:defRPr sz="1500">
                <a:solidFill>
                  <a:schemeClr val="tx1">
                    <a:tint val="75000"/>
                  </a:schemeClr>
                </a:solidFill>
              </a:defRPr>
            </a:lvl8pPr>
            <a:lvl9pPr marL="3657600"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2" y="1200428"/>
            <a:ext cx="5384099" cy="3394861"/>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5" y="1200428"/>
            <a:ext cx="5384099" cy="3394861"/>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70"/>
            <a:ext cx="5386216" cy="639911"/>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70"/>
            <a:ext cx="5388332" cy="639911"/>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2"/>
            <a:ext cx="4010562" cy="116232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4" y="273117"/>
            <a:ext cx="6814779" cy="58544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4" y="1435437"/>
            <a:ext cx="4010562" cy="4692149"/>
          </a:xfrm>
        </p:spPr>
        <p:txBody>
          <a:bodyPr/>
          <a:lstStyle>
            <a:lvl1pPr marL="0" indent="0">
              <a:buNone/>
              <a:defRPr sz="1500"/>
            </a:lvl1pPr>
            <a:lvl2pPr marL="457200" indent="0">
              <a:buNone/>
              <a:defRPr sz="1200"/>
            </a:lvl2pPr>
            <a:lvl3pPr marL="914400" indent="0">
              <a:buNone/>
              <a:defRPr sz="11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916"/>
            <a:ext cx="7314248" cy="41157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8584"/>
            <a:ext cx="7314248" cy="805049"/>
          </a:xfrm>
        </p:spPr>
        <p:txBody>
          <a:bodyPr/>
          <a:lstStyle>
            <a:lvl1pPr marL="0" indent="0">
              <a:buNone/>
              <a:defRPr sz="1500"/>
            </a:lvl1pPr>
            <a:lvl2pPr marL="457200" indent="0">
              <a:buNone/>
              <a:defRPr sz="1200"/>
            </a:lvl2pPr>
            <a:lvl3pPr marL="914400" indent="0">
              <a:buNone/>
              <a:defRPr sz="11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3AE68D8-C826-458C-B183-20281108C25D}"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D5DE91-3B0B-45C1-9C83-05B292DCA477}"/>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3568" r="32870"/>
          <a:stretch/>
        </p:blipFill>
        <p:spPr>
          <a:xfrm>
            <a:off x="0" y="2044"/>
            <a:ext cx="12190413" cy="6857544"/>
          </a:xfrm>
          <a:prstGeom prst="rect">
            <a:avLst/>
          </a:prstGeom>
        </p:spPr>
      </p:pic>
      <p:sp>
        <p:nvSpPr>
          <p:cNvPr id="2" name="标题占位符 1"/>
          <p:cNvSpPr>
            <a:spLocks noGrp="1"/>
          </p:cNvSpPr>
          <p:nvPr>
            <p:ph type="title"/>
          </p:nvPr>
        </p:nvSpPr>
        <p:spPr>
          <a:xfrm>
            <a:off x="609521" y="274702"/>
            <a:ext cx="10971372" cy="1143265"/>
          </a:xfrm>
          <a:prstGeom prst="rect">
            <a:avLst/>
          </a:prstGeom>
        </p:spPr>
        <p:txBody>
          <a:bodyPr vert="horz" lIns="91426" tIns="45712" rIns="91426" bIns="4571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3"/>
            <a:ext cx="10971372" cy="4527011"/>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91426" tIns="45712" rIns="91426" bIns="45712" rtlCol="0" anchor="ctr"/>
          <a:lstStyle>
            <a:lvl1pPr algn="l">
              <a:defRPr sz="1200">
                <a:solidFill>
                  <a:schemeClr val="tx1">
                    <a:tint val="75000"/>
                  </a:schemeClr>
                </a:solidFill>
              </a:defRPr>
            </a:lvl1pPr>
          </a:lstStyle>
          <a:p>
            <a:fld id="{73AE68D8-C826-458C-B183-20281108C25D}" type="datetimeFigureOut">
              <a:rPr lang="zh-CN" altLang="en-US" smtClean="0"/>
              <a:t>2021/4/6</a:t>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91426" tIns="45712" rIns="91426" bIns="45712" rtlCol="0" anchor="ctr"/>
          <a:lstStyle>
            <a:lvl1pPr algn="r">
              <a:defRPr sz="1200">
                <a:solidFill>
                  <a:schemeClr val="tx1">
                    <a:tint val="75000"/>
                  </a:schemeClr>
                </a:solidFill>
              </a:defRPr>
            </a:lvl1pPr>
          </a:lstStyle>
          <a:p>
            <a:fld id="{20C4CAE4-7999-4689-BDF1-74DE61D8389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8EC4E71-4EA0-484E-B12F-67090F7419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68" r="32870"/>
          <a:stretch/>
        </p:blipFill>
        <p:spPr>
          <a:xfrm>
            <a:off x="0" y="2044"/>
            <a:ext cx="12190413" cy="6857544"/>
          </a:xfrm>
          <a:prstGeom prst="rect">
            <a:avLst/>
          </a:prstGeom>
        </p:spPr>
      </p:pic>
      <p:pic>
        <p:nvPicPr>
          <p:cNvPr id="7" name="图片 6" descr="400598349"/>
          <p:cNvPicPr>
            <a:picLocks noChangeAspect="1"/>
          </p:cNvPicPr>
          <p:nvPr/>
        </p:nvPicPr>
        <p:blipFill>
          <a:blip r:embed="rId5"/>
          <a:stretch>
            <a:fillRect/>
          </a:stretch>
        </p:blipFill>
        <p:spPr>
          <a:xfrm>
            <a:off x="266700" y="763905"/>
            <a:ext cx="3562985" cy="3562985"/>
          </a:xfrm>
          <a:prstGeom prst="rect">
            <a:avLst/>
          </a:prstGeom>
        </p:spPr>
      </p:pic>
      <p:pic>
        <p:nvPicPr>
          <p:cNvPr id="16" name="图片 15">
            <a:extLst>
              <a:ext uri="{FF2B5EF4-FFF2-40B4-BE49-F238E27FC236}">
                <a16:creationId xmlns:a16="http://schemas.microsoft.com/office/drawing/2014/main" id="{8E6C076B-B5F9-470E-87A1-E8B6A47685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sp>
        <p:nvSpPr>
          <p:cNvPr id="14" name="矩形 13">
            <a:extLst>
              <a:ext uri="{FF2B5EF4-FFF2-40B4-BE49-F238E27FC236}">
                <a16:creationId xmlns:a16="http://schemas.microsoft.com/office/drawing/2014/main" id="{72A96F9E-7550-47BC-8989-13F6A04E029D}"/>
              </a:ext>
            </a:extLst>
          </p:cNvPr>
          <p:cNvSpPr/>
          <p:nvPr/>
        </p:nvSpPr>
        <p:spPr>
          <a:xfrm>
            <a:off x="3142878" y="2084694"/>
            <a:ext cx="6417141" cy="1754326"/>
          </a:xfrm>
          <a:prstGeom prst="rect">
            <a:avLst/>
          </a:prstGeom>
          <a:noFill/>
        </p:spPr>
        <p:txBody>
          <a:bodyPr wrap="square" lIns="91440" tIns="45720" rIns="91440" bIns="45720">
            <a:spAutoFit/>
          </a:bodyPr>
          <a:lstStyle/>
          <a:p>
            <a:pPr algn="ctr"/>
            <a:r>
              <a:rPr lang="zh-CN" altLang="en-US" sz="5400" b="0" cap="none" spc="0" dirty="0">
                <a:ln w="0"/>
                <a:gradFill>
                  <a:gsLst>
                    <a:gs pos="0">
                      <a:srgbClr val="C00000"/>
                    </a:gs>
                    <a:gs pos="50000">
                      <a:srgbClr val="FF0000"/>
                    </a:gs>
                    <a:gs pos="100000">
                      <a:srgbClr val="FF0000"/>
                    </a:gs>
                  </a:gsLst>
                  <a:lin ang="5400000"/>
                </a:gradFill>
                <a:effectLst>
                  <a:reflection blurRad="6350" stA="53000" endA="300" endPos="35500" dir="5400000" sy="-90000" algn="bl" rotWithShape="0"/>
                </a:effectLst>
              </a:rPr>
              <a:t>为什么说邓小平是改革开放的总设计师？</a:t>
            </a: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3BF7E4E0-5760-4697-8319-5D4D9565A3D7}"/>
              </a:ext>
            </a:extLst>
          </p:cNvPr>
          <p:cNvSpPr/>
          <p:nvPr/>
        </p:nvSpPr>
        <p:spPr>
          <a:xfrm>
            <a:off x="766614" y="1413570"/>
            <a:ext cx="10856819" cy="4203199"/>
          </a:xfrm>
          <a:prstGeom prst="rect">
            <a:avLst/>
          </a:prstGeom>
          <a:gradFill>
            <a:gsLst>
              <a:gs pos="0">
                <a:schemeClr val="bg1">
                  <a:lumMod val="95000"/>
                </a:schemeClr>
              </a:gs>
              <a:gs pos="100000">
                <a:schemeClr val="bg1">
                  <a:lumMod val="75000"/>
                </a:schemeClr>
              </a:gs>
            </a:gsLst>
            <a:lin ang="81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3765">
              <a:defRPr/>
            </a:pPr>
            <a:endParaRPr lang="zh-CN" altLang="en-US"/>
          </a:p>
        </p:txBody>
      </p:sp>
      <p:sp>
        <p:nvSpPr>
          <p:cNvPr id="39" name="矩形 38">
            <a:extLst>
              <a:ext uri="{FF2B5EF4-FFF2-40B4-BE49-F238E27FC236}">
                <a16:creationId xmlns:a16="http://schemas.microsoft.com/office/drawing/2014/main" id="{6AB62AE4-6563-41AE-81B3-C1D24045035D}"/>
              </a:ext>
            </a:extLst>
          </p:cNvPr>
          <p:cNvSpPr/>
          <p:nvPr/>
        </p:nvSpPr>
        <p:spPr>
          <a:xfrm>
            <a:off x="916209" y="1565030"/>
            <a:ext cx="10547130" cy="3816424"/>
          </a:xfrm>
          <a:prstGeom prst="rect">
            <a:avLst/>
          </a:prstGeom>
          <a:noFill/>
          <a:ln w="60325">
            <a:gradFill>
              <a:gsLst>
                <a:gs pos="0">
                  <a:srgbClr val="C00000"/>
                </a:gs>
                <a:gs pos="100000">
                  <a:srgbClr val="B30B09"/>
                </a:gs>
              </a:gsLst>
              <a:lin ang="6780000" scaled="0"/>
            </a:gra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3765">
              <a:defRPr/>
            </a:pPr>
            <a:endParaRPr lang="zh-CN" altLang="en-US"/>
          </a:p>
        </p:txBody>
      </p:sp>
      <p:sp>
        <p:nvSpPr>
          <p:cNvPr id="36" name="矩形 1">
            <a:extLst>
              <a:ext uri="{FF2B5EF4-FFF2-40B4-BE49-F238E27FC236}">
                <a16:creationId xmlns:a16="http://schemas.microsoft.com/office/drawing/2014/main" id="{BC30D4DC-4EC7-44B2-85A8-7747094E88F1}"/>
              </a:ext>
            </a:extLst>
          </p:cNvPr>
          <p:cNvSpPr>
            <a:spLocks noChangeArrowheads="1"/>
          </p:cNvSpPr>
          <p:nvPr/>
        </p:nvSpPr>
        <p:spPr bwMode="auto">
          <a:xfrm>
            <a:off x="5653998" y="1823305"/>
            <a:ext cx="5769801" cy="303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en-US" sz="1600" dirty="0"/>
              <a:t>       实现中国的社会主义现代化，必须实行和坚持改革开放。这是中国历史上前所未有的创举，没有现成的经验可以借鉴。提出并解决这个问题，是作为总设计师的邓小平的巨大贡献。在改革中，邓小平特别重视计划和市场的关系，早在改革开放刚刚起步的</a:t>
            </a:r>
            <a:r>
              <a:rPr lang="en-US" altLang="zh-CN" sz="1600" dirty="0"/>
              <a:t>1979</a:t>
            </a:r>
            <a:r>
              <a:rPr lang="zh-CN" altLang="en-US" sz="1600" dirty="0"/>
              <a:t>年就提出“社会主义也可以搞市场经济”。这就指明了一条把社会主义与市场经济结合起来的新路，有利于解放和发展生产力。在此基础上，党的十四大确定中国经济体制改革的目标是建立社会主义市场经济体制。</a:t>
            </a:r>
          </a:p>
        </p:txBody>
      </p:sp>
      <p:pic>
        <p:nvPicPr>
          <p:cNvPr id="3" name="图片 2">
            <a:extLst>
              <a:ext uri="{FF2B5EF4-FFF2-40B4-BE49-F238E27FC236}">
                <a16:creationId xmlns:a16="http://schemas.microsoft.com/office/drawing/2014/main" id="{A3C9EEEB-2678-4B75-8CF0-2A8856713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557" y="1917627"/>
            <a:ext cx="4095251" cy="3168350"/>
          </a:xfrm>
          <a:prstGeom prst="rect">
            <a:avLst/>
          </a:prstGeom>
        </p:spPr>
      </p:pic>
      <p:pic>
        <p:nvPicPr>
          <p:cNvPr id="7" name="图片 6">
            <a:extLst>
              <a:ext uri="{FF2B5EF4-FFF2-40B4-BE49-F238E27FC236}">
                <a16:creationId xmlns:a16="http://schemas.microsoft.com/office/drawing/2014/main" id="{01B7BAD5-79E9-44EA-BD1D-EEEF5E58EA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pic>
        <p:nvPicPr>
          <p:cNvPr id="11" name="图片 10">
            <a:extLst>
              <a:ext uri="{FF2B5EF4-FFF2-40B4-BE49-F238E27FC236}">
                <a16:creationId xmlns:a16="http://schemas.microsoft.com/office/drawing/2014/main" id="{60E02C23-785E-4BC7-BA88-173C0E1078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674" t="50000" r="19666" b="38183"/>
          <a:stretch/>
        </p:blipFill>
        <p:spPr>
          <a:xfrm>
            <a:off x="2555939" y="226000"/>
            <a:ext cx="7272808" cy="670754"/>
          </a:xfrm>
          <a:prstGeom prst="rect">
            <a:avLst/>
          </a:prstGeom>
        </p:spPr>
      </p:pic>
      <p:sp>
        <p:nvSpPr>
          <p:cNvPr id="12" name="文本框 11">
            <a:extLst>
              <a:ext uri="{FF2B5EF4-FFF2-40B4-BE49-F238E27FC236}">
                <a16:creationId xmlns:a16="http://schemas.microsoft.com/office/drawing/2014/main" id="{A5562590-AA49-466F-BA44-13561A315B4D}"/>
              </a:ext>
            </a:extLst>
          </p:cNvPr>
          <p:cNvSpPr txBox="1">
            <a:spLocks noChangeArrowheads="1"/>
          </p:cNvSpPr>
          <p:nvPr/>
        </p:nvSpPr>
        <p:spPr bwMode="auto">
          <a:xfrm>
            <a:off x="3859431" y="326914"/>
            <a:ext cx="4679467"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400" b="1" kern="0" dirty="0">
                <a:solidFill>
                  <a:schemeClr val="bg1"/>
                </a:solidFill>
                <a:latin typeface="微软雅黑" panose="020B0503020204020204" pitchFamily="34" charset="-122"/>
                <a:ea typeface="微软雅黑" panose="020B0503020204020204" pitchFamily="34" charset="-122"/>
                <a:cs typeface="+mn-ea"/>
                <a:sym typeface="+mn-lt"/>
              </a:rPr>
              <a:t>坚持改革开放</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E19BC3D7-8271-4EFF-97CD-1543AB05F1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8" t="30015" r="-188" b="20988"/>
          <a:stretch/>
        </p:blipFill>
        <p:spPr>
          <a:xfrm>
            <a:off x="8082" y="5781541"/>
            <a:ext cx="12190413" cy="1078047"/>
          </a:xfrm>
          <a:prstGeom prst="rect">
            <a:avLst/>
          </a:prstGeom>
        </p:spPr>
      </p:pic>
    </p:spTree>
    <p:extLst>
      <p:ext uri="{BB962C8B-B14F-4D97-AF65-F5344CB8AC3E}">
        <p14:creationId xmlns:p14="http://schemas.microsoft.com/office/powerpoint/2010/main" val="1608474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300" fill="hold"/>
                                        <p:tgtEl>
                                          <p:spTgt spid="36"/>
                                        </p:tgtEl>
                                        <p:attrNameLst>
                                          <p:attrName>ppt_x</p:attrName>
                                        </p:attrNameLst>
                                      </p:cBhvr>
                                      <p:tavLst>
                                        <p:tav tm="0">
                                          <p:val>
                                            <p:strVal val="#ppt_x"/>
                                          </p:val>
                                        </p:tav>
                                        <p:tav tm="100000">
                                          <p:val>
                                            <p:strVal val="#ppt_x"/>
                                          </p:val>
                                        </p:tav>
                                      </p:tavLst>
                                    </p:anim>
                                    <p:anim calcmode="lin" valueType="num">
                                      <p:cBhvr additive="base">
                                        <p:cTn id="8" dur="3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1000"/>
                                        <p:tgtEl>
                                          <p:spTgt spid="3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1000"/>
                                        <p:tgtEl>
                                          <p:spTgt spid="39"/>
                                        </p:tgtEl>
                                      </p:cBhvr>
                                    </p:animEffect>
                                  </p:childTnLst>
                                </p:cTn>
                              </p:par>
                            </p:childTnLst>
                          </p:cTn>
                        </p:par>
                        <p:par>
                          <p:cTn id="19" fill="hold">
                            <p:stCondLst>
                              <p:cond delay="13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bldLvl="0" animBg="1"/>
      <p:bldP spid="36" grpId="0" autoUpdateAnimBg="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BDB7FA-8BE9-428D-A7F4-871733AA8F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17" t="20211" r="10417" b="21455"/>
          <a:stretch/>
        </p:blipFill>
        <p:spPr>
          <a:xfrm>
            <a:off x="262558" y="837506"/>
            <a:ext cx="10945216" cy="2736304"/>
          </a:xfrm>
          <a:prstGeom prst="rect">
            <a:avLst/>
          </a:prstGeom>
        </p:spPr>
      </p:pic>
      <p:sp>
        <p:nvSpPr>
          <p:cNvPr id="17" name="TextBox 28">
            <a:extLst>
              <a:ext uri="{FF2B5EF4-FFF2-40B4-BE49-F238E27FC236}">
                <a16:creationId xmlns:a16="http://schemas.microsoft.com/office/drawing/2014/main" id="{3B01833D-14BC-4440-B91A-9C3937AB5525}"/>
              </a:ext>
            </a:extLst>
          </p:cNvPr>
          <p:cNvSpPr txBox="1"/>
          <p:nvPr/>
        </p:nvSpPr>
        <p:spPr>
          <a:xfrm>
            <a:off x="1558702" y="3906812"/>
            <a:ext cx="8784976" cy="1138769"/>
          </a:xfrm>
          <a:prstGeom prst="rect">
            <a:avLst/>
          </a:prstGeom>
          <a:noFill/>
        </p:spPr>
        <p:txBody>
          <a:bodyPr wrap="square" lIns="121917" tIns="60958" rIns="121917" bIns="60958" rtlCol="0">
            <a:spAutoFit/>
          </a:bodyPr>
          <a:lstStyle/>
          <a:p>
            <a:pPr algn="ctr"/>
            <a:r>
              <a:rPr lang="zh-CN" altLang="en-US" sz="6600" b="1" dirty="0">
                <a:solidFill>
                  <a:srgbClr val="C00000"/>
                </a:solidFill>
                <a:latin typeface="微软雅黑" panose="020B0503020204020204" pitchFamily="34" charset="-122"/>
                <a:ea typeface="微软雅黑" panose="020B0503020204020204" pitchFamily="34" charset="-122"/>
              </a:rPr>
              <a:t>坚持四项基本原则</a:t>
            </a:r>
          </a:p>
        </p:txBody>
      </p:sp>
      <p:grpSp>
        <p:nvGrpSpPr>
          <p:cNvPr id="9" name="组合 8">
            <a:extLst>
              <a:ext uri="{FF2B5EF4-FFF2-40B4-BE49-F238E27FC236}">
                <a16:creationId xmlns:a16="http://schemas.microsoft.com/office/drawing/2014/main" id="{9D3916E3-6477-4FF8-A986-A20524B48946}"/>
              </a:ext>
            </a:extLst>
          </p:cNvPr>
          <p:cNvGrpSpPr/>
          <p:nvPr/>
        </p:nvGrpSpPr>
        <p:grpSpPr>
          <a:xfrm>
            <a:off x="4475026" y="1092518"/>
            <a:ext cx="3420380" cy="2226279"/>
            <a:chOff x="4475026" y="1092518"/>
            <a:chExt cx="3420380" cy="2226279"/>
          </a:xfrm>
        </p:grpSpPr>
        <p:sp>
          <p:nvSpPr>
            <p:cNvPr id="10" name="椭圆 9">
              <a:extLst>
                <a:ext uri="{FF2B5EF4-FFF2-40B4-BE49-F238E27FC236}">
                  <a16:creationId xmlns:a16="http://schemas.microsoft.com/office/drawing/2014/main" id="{D787289C-074B-407C-83AA-40AA9C703810}"/>
                </a:ext>
              </a:extLst>
            </p:cNvPr>
            <p:cNvSpPr/>
            <p:nvPr/>
          </p:nvSpPr>
          <p:spPr>
            <a:xfrm>
              <a:off x="4475026" y="1092518"/>
              <a:ext cx="2520280" cy="2226279"/>
            </a:xfrm>
            <a:prstGeom prst="ellipse">
              <a:avLst/>
            </a:prstGeom>
            <a:solidFill>
              <a:srgbClr val="C00000"/>
            </a:solidFill>
            <a:ln>
              <a:solidFill>
                <a:srgbClr val="B30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9">
              <a:extLst>
                <a:ext uri="{FF2B5EF4-FFF2-40B4-BE49-F238E27FC236}">
                  <a16:creationId xmlns:a16="http://schemas.microsoft.com/office/drawing/2014/main" id="{4184A641-A876-43C9-B125-BE22640EC034}"/>
                </a:ext>
              </a:extLst>
            </p:cNvPr>
            <p:cNvSpPr txBox="1"/>
            <p:nvPr/>
          </p:nvSpPr>
          <p:spPr>
            <a:xfrm>
              <a:off x="4583038" y="1175021"/>
              <a:ext cx="3312368" cy="2092877"/>
            </a:xfrm>
            <a:prstGeom prst="rect">
              <a:avLst/>
            </a:prstGeom>
            <a:noFill/>
          </p:spPr>
          <p:txBody>
            <a:bodyPr wrap="square" lIns="121917" tIns="60958" rIns="121917" bIns="60958"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05</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62908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8A1C47A-59DF-4E30-B3ED-DAFCEF1CBD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sp>
        <p:nvSpPr>
          <p:cNvPr id="16" name="矩形 15">
            <a:extLst>
              <a:ext uri="{FF2B5EF4-FFF2-40B4-BE49-F238E27FC236}">
                <a16:creationId xmlns:a16="http://schemas.microsoft.com/office/drawing/2014/main" id="{684AF2AB-D44E-4941-BA23-A8BA5C004B7C}"/>
              </a:ext>
            </a:extLst>
          </p:cNvPr>
          <p:cNvSpPr/>
          <p:nvPr/>
        </p:nvSpPr>
        <p:spPr>
          <a:xfrm>
            <a:off x="766614" y="1413570"/>
            <a:ext cx="10856819" cy="4203199"/>
          </a:xfrm>
          <a:prstGeom prst="rect">
            <a:avLst/>
          </a:prstGeom>
          <a:gradFill>
            <a:gsLst>
              <a:gs pos="0">
                <a:schemeClr val="bg1">
                  <a:lumMod val="95000"/>
                </a:schemeClr>
              </a:gs>
              <a:gs pos="100000">
                <a:schemeClr val="bg1">
                  <a:lumMod val="75000"/>
                </a:schemeClr>
              </a:gs>
            </a:gsLst>
            <a:lin ang="81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dirty="0"/>
          </a:p>
        </p:txBody>
      </p:sp>
      <p:sp>
        <p:nvSpPr>
          <p:cNvPr id="17" name="矩形 16">
            <a:extLst>
              <a:ext uri="{FF2B5EF4-FFF2-40B4-BE49-F238E27FC236}">
                <a16:creationId xmlns:a16="http://schemas.microsoft.com/office/drawing/2014/main" id="{BCEC62DE-BFDF-4724-8978-C843B5CD56E6}"/>
              </a:ext>
            </a:extLst>
          </p:cNvPr>
          <p:cNvSpPr/>
          <p:nvPr/>
        </p:nvSpPr>
        <p:spPr>
          <a:xfrm>
            <a:off x="916209" y="1565030"/>
            <a:ext cx="10547130" cy="3816424"/>
          </a:xfrm>
          <a:prstGeom prst="rect">
            <a:avLst/>
          </a:prstGeom>
          <a:noFill/>
          <a:ln w="60325">
            <a:gradFill>
              <a:gsLst>
                <a:gs pos="0">
                  <a:srgbClr val="C00000"/>
                </a:gs>
                <a:gs pos="100000">
                  <a:srgbClr val="B30B09"/>
                </a:gs>
              </a:gsLst>
              <a:lin ang="6780000" scaled="0"/>
            </a:gra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3765">
              <a:defRPr/>
            </a:pPr>
            <a:endParaRPr lang="zh-CN" altLang="en-US"/>
          </a:p>
        </p:txBody>
      </p:sp>
      <p:pic>
        <p:nvPicPr>
          <p:cNvPr id="19" name="图片 18">
            <a:extLst>
              <a:ext uri="{FF2B5EF4-FFF2-40B4-BE49-F238E27FC236}">
                <a16:creationId xmlns:a16="http://schemas.microsoft.com/office/drawing/2014/main" id="{B8B1B862-00F0-4D4F-B355-559E6E69AC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674" t="50000" r="19666" b="38183"/>
          <a:stretch/>
        </p:blipFill>
        <p:spPr>
          <a:xfrm>
            <a:off x="2555939" y="226000"/>
            <a:ext cx="7272808" cy="670754"/>
          </a:xfrm>
          <a:prstGeom prst="rect">
            <a:avLst/>
          </a:prstGeom>
        </p:spPr>
      </p:pic>
      <p:sp>
        <p:nvSpPr>
          <p:cNvPr id="20" name="文本框 19">
            <a:extLst>
              <a:ext uri="{FF2B5EF4-FFF2-40B4-BE49-F238E27FC236}">
                <a16:creationId xmlns:a16="http://schemas.microsoft.com/office/drawing/2014/main" id="{9F9CFB39-879C-4331-80D7-E562ECDC7614}"/>
              </a:ext>
            </a:extLst>
          </p:cNvPr>
          <p:cNvSpPr txBox="1">
            <a:spLocks noChangeArrowheads="1"/>
          </p:cNvSpPr>
          <p:nvPr/>
        </p:nvSpPr>
        <p:spPr bwMode="auto">
          <a:xfrm>
            <a:off x="3859431" y="326914"/>
            <a:ext cx="4679467"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400" b="1" kern="0" dirty="0">
                <a:solidFill>
                  <a:schemeClr val="bg1"/>
                </a:solidFill>
                <a:latin typeface="微软雅黑" panose="020B0503020204020204" pitchFamily="34" charset="-122"/>
                <a:ea typeface="微软雅黑" panose="020B0503020204020204" pitchFamily="34" charset="-122"/>
                <a:cs typeface="+mn-ea"/>
                <a:sym typeface="+mn-lt"/>
              </a:rPr>
              <a:t>坚持四项基本原则</a:t>
            </a:r>
          </a:p>
        </p:txBody>
      </p:sp>
      <p:pic>
        <p:nvPicPr>
          <p:cNvPr id="21" name="图片 20">
            <a:extLst>
              <a:ext uri="{FF2B5EF4-FFF2-40B4-BE49-F238E27FC236}">
                <a16:creationId xmlns:a16="http://schemas.microsoft.com/office/drawing/2014/main" id="{5AE39AEC-C9D1-41AB-A121-4A23AB0AA6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 t="30015" r="-188" b="20988"/>
          <a:stretch/>
        </p:blipFill>
        <p:spPr>
          <a:xfrm>
            <a:off x="8082" y="5781541"/>
            <a:ext cx="12190413" cy="1078047"/>
          </a:xfrm>
          <a:prstGeom prst="rect">
            <a:avLst/>
          </a:prstGeom>
        </p:spPr>
      </p:pic>
      <p:sp>
        <p:nvSpPr>
          <p:cNvPr id="2" name="文本框 1">
            <a:extLst>
              <a:ext uri="{FF2B5EF4-FFF2-40B4-BE49-F238E27FC236}">
                <a16:creationId xmlns:a16="http://schemas.microsoft.com/office/drawing/2014/main" id="{75F3CA2D-8CDB-4CAB-A056-3938AB2C4514}"/>
              </a:ext>
            </a:extLst>
          </p:cNvPr>
          <p:cNvSpPr txBox="1"/>
          <p:nvPr/>
        </p:nvSpPr>
        <p:spPr>
          <a:xfrm>
            <a:off x="1198662" y="1773610"/>
            <a:ext cx="9937104" cy="2692725"/>
          </a:xfrm>
          <a:prstGeom prst="rect">
            <a:avLst/>
          </a:prstGeom>
          <a:noFill/>
        </p:spPr>
        <p:txBody>
          <a:bodyPr wrap="square" rtlCol="0">
            <a:spAutoFit/>
          </a:bodyPr>
          <a:lstStyle/>
          <a:p>
            <a:pPr>
              <a:lnSpc>
                <a:spcPct val="150000"/>
              </a:lnSpc>
            </a:pPr>
            <a:r>
              <a:rPr lang="zh-CN" altLang="en-US" sz="1600" dirty="0"/>
              <a:t>       在实行改革开放的重大历史转折时刻，社会上出现过也一直存在一些思想混乱，有些人甚至公开否定社会主义道路和中国共产党的领导。</a:t>
            </a:r>
          </a:p>
          <a:p>
            <a:pPr>
              <a:lnSpc>
                <a:spcPct val="150000"/>
              </a:lnSpc>
            </a:pPr>
            <a:r>
              <a:rPr lang="zh-CN" altLang="en-US" sz="1600" dirty="0"/>
              <a:t>       面对大是大非的原则问题，邓小平态度从不含糊。他在</a:t>
            </a:r>
            <a:r>
              <a:rPr lang="en-US" altLang="zh-CN" sz="1600" dirty="0"/>
              <a:t>《</a:t>
            </a:r>
            <a:r>
              <a:rPr lang="zh-CN" altLang="en-US" sz="1600" dirty="0"/>
              <a:t>坚持四项基本原则</a:t>
            </a:r>
            <a:r>
              <a:rPr lang="en-US" altLang="zh-CN" sz="1600" dirty="0"/>
              <a:t>》</a:t>
            </a:r>
            <a:r>
              <a:rPr lang="zh-CN" altLang="en-US" sz="1600" dirty="0"/>
              <a:t>那篇讲演中明确指出：“今天必须反复强调坚持这四项基本原则，因为某些人（哪怕只是极少数人）企图动摇这些基本原则。这是决不许可的。每个共产党员，更不必说每个党的思想理论工作者，决不允许在这个根本立场上有丝毫动摇。如果动摇了这四项基本原则中的任何一项，那就动摇了整个社会主义事业，整个现代化建设事业。”</a:t>
            </a:r>
          </a:p>
          <a:p>
            <a:pPr>
              <a:lnSpc>
                <a:spcPct val="150000"/>
              </a:lnSpc>
            </a:pPr>
            <a:endParaRPr lang="zh-CN" altLang="en-US" dirty="0"/>
          </a:p>
        </p:txBody>
      </p:sp>
    </p:spTree>
    <p:extLst>
      <p:ext uri="{BB962C8B-B14F-4D97-AF65-F5344CB8AC3E}">
        <p14:creationId xmlns:p14="http://schemas.microsoft.com/office/powerpoint/2010/main" val="22692023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1000"/>
                                        <p:tgtEl>
                                          <p:spTgt spid="17"/>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103C82-F6BB-4098-A1FE-62A07AE25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5" name="文本框 4"/>
          <p:cNvSpPr txBox="1"/>
          <p:nvPr/>
        </p:nvSpPr>
        <p:spPr>
          <a:xfrm>
            <a:off x="3867150" y="3444635"/>
            <a:ext cx="5737860" cy="383540"/>
          </a:xfrm>
          <a:prstGeom prst="rect">
            <a:avLst/>
          </a:prstGeom>
          <a:noFill/>
        </p:spPr>
        <p:txBody>
          <a:bodyPr wrap="square" rtlCol="0">
            <a:spAutoFit/>
          </a:bodyPr>
          <a:lstStyle/>
          <a:p>
            <a:r>
              <a:rPr lang="zh-CN" altLang="en-US" b="1" dirty="0">
                <a:solidFill>
                  <a:srgbClr val="C00000"/>
                </a:solidFill>
              </a:rPr>
              <a:t>坚持改革开放，领航新时代，共筑中国梦</a:t>
            </a:r>
          </a:p>
        </p:txBody>
      </p:sp>
      <p:pic>
        <p:nvPicPr>
          <p:cNvPr id="7" name="图片 6" descr="khukjhjnb"/>
          <p:cNvPicPr>
            <a:picLocks noChangeAspect="1"/>
          </p:cNvPicPr>
          <p:nvPr/>
        </p:nvPicPr>
        <p:blipFill>
          <a:blip r:embed="rId5"/>
          <a:srcRect l="39779" t="10570" r="38744" b="73684"/>
          <a:stretch>
            <a:fillRect/>
          </a:stretch>
        </p:blipFill>
        <p:spPr>
          <a:xfrm>
            <a:off x="4451350" y="700405"/>
            <a:ext cx="3379470" cy="1238885"/>
          </a:xfrm>
          <a:prstGeom prst="rect">
            <a:avLst/>
          </a:prstGeom>
        </p:spPr>
      </p:pic>
      <p:sp>
        <p:nvSpPr>
          <p:cNvPr id="6" name="文本框 5"/>
          <p:cNvSpPr txBox="1"/>
          <p:nvPr/>
        </p:nvSpPr>
        <p:spPr>
          <a:xfrm>
            <a:off x="4150990" y="2138560"/>
            <a:ext cx="9019540" cy="1106805"/>
          </a:xfrm>
          <a:prstGeom prst="rect">
            <a:avLst/>
          </a:prstGeom>
          <a:noFill/>
        </p:spPr>
        <p:txBody>
          <a:bodyPr wrap="square" rtlCol="0">
            <a:spAutoFit/>
          </a:bodyPr>
          <a:lstStyle/>
          <a:p>
            <a:r>
              <a:rPr lang="zh-CN" altLang="en-US" sz="6600" b="1" dirty="0">
                <a:solidFill>
                  <a:srgbClr val="C00000"/>
                </a:solidFill>
              </a:rPr>
              <a:t>谢谢聆听！</a:t>
            </a:r>
          </a:p>
        </p:txBody>
      </p:sp>
    </p:spTree>
    <p:custDataLst>
      <p:tags r:id="rId1"/>
    </p:custDataLst>
    <p:extLst>
      <p:ext uri="{BB962C8B-B14F-4D97-AF65-F5344CB8AC3E}">
        <p14:creationId xmlns:p14="http://schemas.microsoft.com/office/powerpoint/2010/main" val="3222633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155832FC-8C3B-4976-B581-5B749248F6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68" r="32870"/>
          <a:stretch/>
        </p:blipFill>
        <p:spPr>
          <a:xfrm>
            <a:off x="0" y="0"/>
            <a:ext cx="12190413" cy="6857544"/>
          </a:xfrm>
          <a:prstGeom prst="rect">
            <a:avLst/>
          </a:prstGeom>
        </p:spPr>
      </p:pic>
      <p:grpSp>
        <p:nvGrpSpPr>
          <p:cNvPr id="3" name="组合 2"/>
          <p:cNvGrpSpPr/>
          <p:nvPr/>
        </p:nvGrpSpPr>
        <p:grpSpPr>
          <a:xfrm>
            <a:off x="1631315" y="2620010"/>
            <a:ext cx="2598420" cy="1196975"/>
            <a:chOff x="2208" y="6946"/>
            <a:chExt cx="4092" cy="1885"/>
          </a:xfrm>
        </p:grpSpPr>
        <p:sp>
          <p:nvSpPr>
            <p:cNvPr id="57" name="Rectangle 5"/>
            <p:cNvSpPr>
              <a:spLocks noChangeArrowheads="1"/>
            </p:cNvSpPr>
            <p:nvPr/>
          </p:nvSpPr>
          <p:spPr bwMode="auto">
            <a:xfrm>
              <a:off x="2208" y="6946"/>
              <a:ext cx="1570" cy="1885"/>
            </a:xfrm>
            <a:prstGeom prst="roundRect">
              <a:avLst/>
            </a:prstGeom>
            <a:gradFill>
              <a:gsLst>
                <a:gs pos="0">
                  <a:srgbClr val="E30000"/>
                </a:gs>
                <a:gs pos="100000">
                  <a:srgbClr val="760303"/>
                </a:gs>
              </a:gsLst>
              <a:lin ang="5400000" scaled="0"/>
            </a:gradFill>
            <a:ln>
              <a:noFill/>
            </a:ln>
          </p:spPr>
          <p:txBody>
            <a:bodyPr lIns="91426" tIns="45712" rIns="91426" bIns="45712"/>
            <a:lstStyle/>
            <a:p>
              <a:endParaRPr lang="zh-CN" altLang="en-US" kern="0">
                <a:solidFill>
                  <a:sysClr val="windowText" lastClr="000000"/>
                </a:solidFill>
                <a:cs typeface="+mn-ea"/>
                <a:sym typeface="+mn-lt"/>
              </a:endParaRPr>
            </a:p>
          </p:txBody>
        </p:sp>
        <p:sp>
          <p:nvSpPr>
            <p:cNvPr id="58" name="Freeform 6"/>
            <p:cNvSpPr/>
            <p:nvPr/>
          </p:nvSpPr>
          <p:spPr bwMode="auto">
            <a:xfrm>
              <a:off x="2428" y="7115"/>
              <a:ext cx="1200" cy="1510"/>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26" tIns="45712" rIns="91426" bIns="45712"/>
            <a:lstStyle/>
            <a:p>
              <a:endParaRPr lang="zh-CN" altLang="en-US" kern="0">
                <a:solidFill>
                  <a:sysClr val="windowText" lastClr="000000"/>
                </a:solidFill>
                <a:cs typeface="+mn-ea"/>
                <a:sym typeface="+mn-lt"/>
              </a:endParaRPr>
            </a:p>
          </p:txBody>
        </p:sp>
        <p:sp>
          <p:nvSpPr>
            <p:cNvPr id="59" name="Freeform 7"/>
            <p:cNvSpPr>
              <a:spLocks noEditPoints="1"/>
            </p:cNvSpPr>
            <p:nvPr/>
          </p:nvSpPr>
          <p:spPr bwMode="auto">
            <a:xfrm>
              <a:off x="3923" y="8239"/>
              <a:ext cx="2242" cy="458"/>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lIns="91426" tIns="45712" rIns="91426" bIns="45712"/>
            <a:lstStyle/>
            <a:p>
              <a:endParaRPr lang="zh-CN" altLang="en-US" kern="0">
                <a:solidFill>
                  <a:sysClr val="windowText" lastClr="000000"/>
                </a:solidFill>
                <a:cs typeface="+mn-ea"/>
                <a:sym typeface="+mn-lt"/>
              </a:endParaRPr>
            </a:p>
          </p:txBody>
        </p:sp>
        <p:sp>
          <p:nvSpPr>
            <p:cNvPr id="60" name="Freeform 8"/>
            <p:cNvSpPr>
              <a:spLocks noEditPoints="1"/>
            </p:cNvSpPr>
            <p:nvPr/>
          </p:nvSpPr>
          <p:spPr bwMode="auto">
            <a:xfrm>
              <a:off x="4058" y="7084"/>
              <a:ext cx="2242" cy="1012"/>
            </a:xfrm>
            <a:custGeom>
              <a:avLst/>
              <a:gdLst>
                <a:gd name="T0" fmla="*/ 495722 w 2109"/>
                <a:gd name="T1" fmla="*/ 0 h 986"/>
                <a:gd name="T2" fmla="*/ 438623 w 2109"/>
                <a:gd name="T3" fmla="*/ 642937 h 986"/>
                <a:gd name="T4" fmla="*/ 54503 w 2109"/>
                <a:gd name="T5" fmla="*/ 588163 h 986"/>
                <a:gd name="T6" fmla="*/ 0 w 2109"/>
                <a:gd name="T7" fmla="*/ 642937 h 986"/>
                <a:gd name="T8" fmla="*/ 54503 w 2109"/>
                <a:gd name="T9" fmla="*/ 52165 h 986"/>
                <a:gd name="T10" fmla="*/ 438623 w 2109"/>
                <a:gd name="T11" fmla="*/ 181926 h 986"/>
                <a:gd name="T12" fmla="*/ 54503 w 2109"/>
                <a:gd name="T13" fmla="*/ 52165 h 986"/>
                <a:gd name="T14" fmla="*/ 54503 w 2109"/>
                <a:gd name="T15" fmla="*/ 541867 h 986"/>
                <a:gd name="T16" fmla="*/ 438623 w 2109"/>
                <a:gd name="T17" fmla="*/ 409497 h 986"/>
                <a:gd name="T18" fmla="*/ 54503 w 2109"/>
                <a:gd name="T19" fmla="*/ 230831 h 986"/>
                <a:gd name="T20" fmla="*/ 438623 w 2109"/>
                <a:gd name="T21" fmla="*/ 363201 h 986"/>
                <a:gd name="T22" fmla="*/ 54503 w 2109"/>
                <a:gd name="T23" fmla="*/ 230831 h 986"/>
                <a:gd name="T24" fmla="*/ 1311326 w 2109"/>
                <a:gd name="T25" fmla="*/ 360592 h 986"/>
                <a:gd name="T26" fmla="*/ 1162091 w 2109"/>
                <a:gd name="T27" fmla="*/ 452534 h 986"/>
                <a:gd name="T28" fmla="*/ 1331441 w 2109"/>
                <a:gd name="T29" fmla="*/ 596640 h 986"/>
                <a:gd name="T30" fmla="*/ 1050488 w 2109"/>
                <a:gd name="T31" fmla="*/ 533390 h 986"/>
                <a:gd name="T32" fmla="*/ 869459 w 2109"/>
                <a:gd name="T33" fmla="*/ 634460 h 986"/>
                <a:gd name="T34" fmla="*/ 946672 w 2109"/>
                <a:gd name="T35" fmla="*/ 579687 h 986"/>
                <a:gd name="T36" fmla="*/ 998580 w 2109"/>
                <a:gd name="T37" fmla="*/ 291473 h 986"/>
                <a:gd name="T38" fmla="*/ 685835 w 2109"/>
                <a:gd name="T39" fmla="*/ 245177 h 986"/>
                <a:gd name="T40" fmla="*/ 1199724 w 2109"/>
                <a:gd name="T41" fmla="*/ 170189 h 986"/>
                <a:gd name="T42" fmla="*/ 772132 w 2109"/>
                <a:gd name="T43" fmla="*/ 123893 h 986"/>
                <a:gd name="T44" fmla="*/ 1199724 w 2109"/>
                <a:gd name="T45" fmla="*/ 48905 h 986"/>
                <a:gd name="T46" fmla="*/ 760452 w 2109"/>
                <a:gd name="T47" fmla="*/ 3260 h 986"/>
                <a:gd name="T48" fmla="*/ 1253579 w 2109"/>
                <a:gd name="T49" fmla="*/ 245177 h 986"/>
                <a:gd name="T50" fmla="*/ 1363234 w 2109"/>
                <a:gd name="T51" fmla="*/ 291473 h 986"/>
                <a:gd name="T52" fmla="*/ 1050488 w 2109"/>
                <a:gd name="T53" fmla="*/ 314296 h 986"/>
                <a:gd name="T54" fmla="*/ 1273693 w 2109"/>
                <a:gd name="T55" fmla="*/ 314296 h 986"/>
                <a:gd name="T56" fmla="*/ 970031 w 2109"/>
                <a:gd name="T57" fmla="*/ 421235 h 986"/>
                <a:gd name="T58" fmla="*/ 697514 w 2109"/>
                <a:gd name="T59" fmla="*/ 579687 h 986"/>
                <a:gd name="T60" fmla="*/ 772132 w 2109"/>
                <a:gd name="T61" fmla="*/ 308427 h 986"/>
                <a:gd name="T62" fmla="*/ 907093 w 2109"/>
                <a:gd name="T63" fmla="*/ 397760 h 986"/>
                <a:gd name="T64" fmla="*/ 789002 w 2109"/>
                <a:gd name="T65" fmla="*/ 383415 h 986"/>
                <a:gd name="T66" fmla="*/ 772132 w 2109"/>
                <a:gd name="T67" fmla="*/ 30842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lIns="91426" tIns="45712" rIns="91426" bIns="45712"/>
            <a:lstStyle/>
            <a:p>
              <a:endParaRPr lang="zh-CN" altLang="en-US" kern="0">
                <a:solidFill>
                  <a:sysClr val="windowText" lastClr="000000"/>
                </a:solidFill>
                <a:cs typeface="+mn-ea"/>
                <a:sym typeface="+mn-lt"/>
              </a:endParaRPr>
            </a:p>
          </p:txBody>
        </p:sp>
      </p:grpSp>
      <p:sp>
        <p:nvSpPr>
          <p:cNvPr id="61" name="Freeform 9"/>
          <p:cNvSpPr>
            <a:spLocks noEditPoints="1"/>
          </p:cNvSpPr>
          <p:nvPr/>
        </p:nvSpPr>
        <p:spPr bwMode="auto">
          <a:xfrm>
            <a:off x="4665345" y="976630"/>
            <a:ext cx="133982" cy="4124960"/>
          </a:xfrm>
          <a:custGeom>
            <a:avLst/>
            <a:gdLst>
              <a:gd name="T0" fmla="*/ 0 w 153"/>
              <a:gd name="T1" fmla="*/ 0 h 6522"/>
              <a:gd name="T2" fmla="*/ 46203 w 153"/>
              <a:gd name="T3" fmla="*/ 0 h 6522"/>
              <a:gd name="T4" fmla="*/ 46203 w 153"/>
              <a:gd name="T5" fmla="*/ 5040312 h 6522"/>
              <a:gd name="T6" fmla="*/ 0 w 153"/>
              <a:gd name="T7" fmla="*/ 5040312 h 6522"/>
              <a:gd name="T8" fmla="*/ 0 w 153"/>
              <a:gd name="T9" fmla="*/ 0 h 6522"/>
              <a:gd name="T10" fmla="*/ 99224 w 153"/>
              <a:gd name="T11" fmla="*/ 0 h 6522"/>
              <a:gd name="T12" fmla="*/ 115887 w 153"/>
              <a:gd name="T13" fmla="*/ 0 h 6522"/>
              <a:gd name="T14" fmla="*/ 115887 w 153"/>
              <a:gd name="T15" fmla="*/ 5040312 h 6522"/>
              <a:gd name="T16" fmla="*/ 99224 w 153"/>
              <a:gd name="T17" fmla="*/ 5040312 h 6522"/>
              <a:gd name="T18" fmla="*/ 99224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chemeClr val="tx1">
              <a:lumMod val="85000"/>
              <a:lumOff val="15000"/>
            </a:schemeClr>
          </a:solidFill>
          <a:ln>
            <a:noFill/>
          </a:ln>
        </p:spPr>
        <p:txBody>
          <a:bodyPr lIns="91426" tIns="45712" rIns="91426" bIns="45712"/>
          <a:lstStyle/>
          <a:p>
            <a:endParaRPr lang="zh-CN" altLang="en-US" kern="0">
              <a:solidFill>
                <a:sysClr val="windowText" lastClr="000000"/>
              </a:solidFill>
              <a:cs typeface="+mn-ea"/>
              <a:sym typeface="+mn-lt"/>
            </a:endParaRPr>
          </a:p>
        </p:txBody>
      </p:sp>
      <p:sp>
        <p:nvSpPr>
          <p:cNvPr id="62" name="Freeform 14"/>
          <p:cNvSpPr/>
          <p:nvPr/>
        </p:nvSpPr>
        <p:spPr bwMode="auto">
          <a:xfrm>
            <a:off x="5040297" y="1020027"/>
            <a:ext cx="5815195" cy="606425"/>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91414" tIns="45707" rIns="91414" bIns="45707"/>
          <a:lstStyle/>
          <a:p>
            <a:endParaRPr lang="zh-CN" altLang="en-US"/>
          </a:p>
        </p:txBody>
      </p:sp>
      <p:sp>
        <p:nvSpPr>
          <p:cNvPr id="63" name="Freeform 15"/>
          <p:cNvSpPr/>
          <p:nvPr/>
        </p:nvSpPr>
        <p:spPr bwMode="auto">
          <a:xfrm>
            <a:off x="5184438" y="913347"/>
            <a:ext cx="791827" cy="98425"/>
          </a:xfrm>
          <a:custGeom>
            <a:avLst/>
            <a:gdLst>
              <a:gd name="T0" fmla="*/ 58241460 w 1038"/>
              <a:gd name="T1" fmla="*/ 0 h 127"/>
              <a:gd name="T2" fmla="*/ 546306357 w 1038"/>
              <a:gd name="T3" fmla="*/ 0 h 127"/>
              <a:gd name="T4" fmla="*/ 604547817 w 1038"/>
              <a:gd name="T5" fmla="*/ 76279375 h 127"/>
              <a:gd name="T6" fmla="*/ 0 w 1038"/>
              <a:gd name="T7" fmla="*/ 76279375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tx1">
              <a:lumMod val="65000"/>
              <a:lumOff val="35000"/>
            </a:schemeClr>
          </a:solidFill>
          <a:ln>
            <a:noFill/>
          </a:ln>
        </p:spPr>
        <p:txBody>
          <a:bodyPr lIns="91414" tIns="45707" rIns="91414" bIns="45707"/>
          <a:lstStyle/>
          <a:p>
            <a:endParaRPr lang="zh-CN" altLang="en-US"/>
          </a:p>
        </p:txBody>
      </p:sp>
      <p:sp>
        <p:nvSpPr>
          <p:cNvPr id="64" name="Rectangle 16"/>
          <p:cNvSpPr>
            <a:spLocks noChangeArrowheads="1"/>
          </p:cNvSpPr>
          <p:nvPr/>
        </p:nvSpPr>
        <p:spPr bwMode="auto">
          <a:xfrm>
            <a:off x="5260637" y="913347"/>
            <a:ext cx="637525" cy="636905"/>
          </a:xfrm>
          <a:prstGeom prst="rect">
            <a:avLst/>
          </a:prstGeom>
          <a:gradFill>
            <a:gsLst>
              <a:gs pos="0">
                <a:srgbClr val="E30000"/>
              </a:gs>
              <a:gs pos="100000">
                <a:srgbClr val="760303"/>
              </a:gs>
            </a:gsLst>
            <a:lin ang="5400000" scaled="0"/>
          </a:gradFill>
          <a:ln>
            <a:noFill/>
          </a:ln>
        </p:spPr>
        <p:txBody>
          <a:bodyPr lIns="91414" tIns="45707" rIns="91414" bIns="45707"/>
          <a:lstStyle/>
          <a:p>
            <a:pPr>
              <a:buFontTx/>
              <a:buNone/>
            </a:pPr>
            <a:endParaRPr lang="zh-CN" altLang="en-US"/>
          </a:p>
        </p:txBody>
      </p:sp>
      <p:sp>
        <p:nvSpPr>
          <p:cNvPr id="65" name="Freeform 17"/>
          <p:cNvSpPr/>
          <p:nvPr/>
        </p:nvSpPr>
        <p:spPr bwMode="auto">
          <a:xfrm>
            <a:off x="5040297" y="1931252"/>
            <a:ext cx="5815195" cy="606425"/>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91414" tIns="45707" rIns="91414" bIns="45707"/>
          <a:lstStyle/>
          <a:p>
            <a:endParaRPr lang="zh-CN" altLang="en-US"/>
          </a:p>
        </p:txBody>
      </p:sp>
      <p:sp>
        <p:nvSpPr>
          <p:cNvPr id="66" name="Freeform 18"/>
          <p:cNvSpPr/>
          <p:nvPr/>
        </p:nvSpPr>
        <p:spPr bwMode="auto">
          <a:xfrm>
            <a:off x="5184438" y="1825207"/>
            <a:ext cx="791827" cy="98425"/>
          </a:xfrm>
          <a:custGeom>
            <a:avLst/>
            <a:gdLst>
              <a:gd name="T0" fmla="*/ 58241460 w 1038"/>
              <a:gd name="T1" fmla="*/ 0 h 127"/>
              <a:gd name="T2" fmla="*/ 546306357 w 1038"/>
              <a:gd name="T3" fmla="*/ 0 h 127"/>
              <a:gd name="T4" fmla="*/ 604547817 w 1038"/>
              <a:gd name="T5" fmla="*/ 76279375 h 127"/>
              <a:gd name="T6" fmla="*/ 0 w 1038"/>
              <a:gd name="T7" fmla="*/ 76279375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tx1">
              <a:lumMod val="65000"/>
              <a:lumOff val="35000"/>
            </a:schemeClr>
          </a:solidFill>
          <a:ln>
            <a:noFill/>
          </a:ln>
        </p:spPr>
        <p:txBody>
          <a:bodyPr lIns="91414" tIns="45707" rIns="91414" bIns="45707"/>
          <a:lstStyle/>
          <a:p>
            <a:endParaRPr lang="zh-CN" altLang="en-US"/>
          </a:p>
        </p:txBody>
      </p:sp>
      <p:sp>
        <p:nvSpPr>
          <p:cNvPr id="67" name="Rectangle 19"/>
          <p:cNvSpPr>
            <a:spLocks noChangeArrowheads="1"/>
          </p:cNvSpPr>
          <p:nvPr/>
        </p:nvSpPr>
        <p:spPr bwMode="auto">
          <a:xfrm>
            <a:off x="5260637" y="1825207"/>
            <a:ext cx="637525" cy="636905"/>
          </a:xfrm>
          <a:prstGeom prst="rect">
            <a:avLst/>
          </a:prstGeom>
          <a:gradFill>
            <a:gsLst>
              <a:gs pos="0">
                <a:srgbClr val="E30000"/>
              </a:gs>
              <a:gs pos="100000">
                <a:srgbClr val="760303"/>
              </a:gs>
            </a:gsLst>
            <a:lin ang="5400000" scaled="0"/>
          </a:gradFill>
          <a:ln>
            <a:noFill/>
          </a:ln>
        </p:spPr>
        <p:txBody>
          <a:bodyPr lIns="91414" tIns="45707" rIns="91414" bIns="45707"/>
          <a:lstStyle/>
          <a:p>
            <a:pPr>
              <a:buFontTx/>
              <a:buNone/>
            </a:pPr>
            <a:endParaRPr lang="zh-CN" altLang="en-US"/>
          </a:p>
        </p:txBody>
      </p:sp>
      <p:sp>
        <p:nvSpPr>
          <p:cNvPr id="68" name="Freeform 20"/>
          <p:cNvSpPr/>
          <p:nvPr/>
        </p:nvSpPr>
        <p:spPr bwMode="auto">
          <a:xfrm>
            <a:off x="5040297" y="2772627"/>
            <a:ext cx="5815195" cy="606425"/>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91414" tIns="45707" rIns="91414" bIns="45707"/>
          <a:lstStyle/>
          <a:p>
            <a:endParaRPr lang="zh-CN" altLang="en-US"/>
          </a:p>
        </p:txBody>
      </p:sp>
      <p:sp>
        <p:nvSpPr>
          <p:cNvPr id="69" name="Freeform 21"/>
          <p:cNvSpPr/>
          <p:nvPr/>
        </p:nvSpPr>
        <p:spPr bwMode="auto">
          <a:xfrm>
            <a:off x="5184438" y="2664677"/>
            <a:ext cx="791827" cy="100330"/>
          </a:xfrm>
          <a:custGeom>
            <a:avLst/>
            <a:gdLst>
              <a:gd name="T0" fmla="*/ 58241460 w 1038"/>
              <a:gd name="T1" fmla="*/ 0 h 128"/>
              <a:gd name="T2" fmla="*/ 546306357 w 1038"/>
              <a:gd name="T3" fmla="*/ 0 h 128"/>
              <a:gd name="T4" fmla="*/ 604547817 w 1038"/>
              <a:gd name="T5" fmla="*/ 78143751 h 128"/>
              <a:gd name="T6" fmla="*/ 0 w 1038"/>
              <a:gd name="T7" fmla="*/ 78143751 h 128"/>
              <a:gd name="T8" fmla="*/ 58241460 w 1038"/>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8">
                <a:moveTo>
                  <a:pt x="100" y="0"/>
                </a:moveTo>
                <a:lnTo>
                  <a:pt x="938" y="0"/>
                </a:lnTo>
                <a:lnTo>
                  <a:pt x="1038" y="128"/>
                </a:lnTo>
                <a:lnTo>
                  <a:pt x="0" y="128"/>
                </a:lnTo>
                <a:lnTo>
                  <a:pt x="100" y="0"/>
                </a:lnTo>
                <a:close/>
              </a:path>
            </a:pathLst>
          </a:custGeom>
          <a:solidFill>
            <a:schemeClr val="tx1">
              <a:lumMod val="65000"/>
              <a:lumOff val="35000"/>
            </a:schemeClr>
          </a:solidFill>
          <a:ln>
            <a:noFill/>
          </a:ln>
        </p:spPr>
        <p:txBody>
          <a:bodyPr lIns="91414" tIns="45707" rIns="91414" bIns="45707"/>
          <a:lstStyle/>
          <a:p>
            <a:endParaRPr lang="zh-CN" altLang="en-US"/>
          </a:p>
        </p:txBody>
      </p:sp>
      <p:sp>
        <p:nvSpPr>
          <p:cNvPr id="70" name="Rectangle 22"/>
          <p:cNvSpPr>
            <a:spLocks noChangeArrowheads="1"/>
          </p:cNvSpPr>
          <p:nvPr/>
        </p:nvSpPr>
        <p:spPr bwMode="auto">
          <a:xfrm>
            <a:off x="5260637" y="2664677"/>
            <a:ext cx="637525" cy="638175"/>
          </a:xfrm>
          <a:prstGeom prst="rect">
            <a:avLst/>
          </a:prstGeom>
          <a:gradFill>
            <a:gsLst>
              <a:gs pos="0">
                <a:srgbClr val="E30000"/>
              </a:gs>
              <a:gs pos="100000">
                <a:srgbClr val="760303"/>
              </a:gs>
            </a:gsLst>
            <a:lin ang="5400000" scaled="0"/>
          </a:gradFill>
          <a:ln>
            <a:noFill/>
          </a:ln>
        </p:spPr>
        <p:txBody>
          <a:bodyPr lIns="91414" tIns="45707" rIns="91414" bIns="45707"/>
          <a:lstStyle/>
          <a:p>
            <a:pPr>
              <a:buFontTx/>
              <a:buNone/>
            </a:pPr>
            <a:endParaRPr lang="zh-CN" altLang="en-US"/>
          </a:p>
        </p:txBody>
      </p:sp>
      <p:sp>
        <p:nvSpPr>
          <p:cNvPr id="71" name="Freeform 23"/>
          <p:cNvSpPr/>
          <p:nvPr/>
        </p:nvSpPr>
        <p:spPr bwMode="auto">
          <a:xfrm>
            <a:off x="5040297" y="3684487"/>
            <a:ext cx="5815195" cy="606425"/>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91414" tIns="45707" rIns="91414" bIns="45707"/>
          <a:lstStyle/>
          <a:p>
            <a:endParaRPr lang="zh-CN" altLang="en-US"/>
          </a:p>
        </p:txBody>
      </p:sp>
      <p:sp>
        <p:nvSpPr>
          <p:cNvPr id="72" name="Freeform 24"/>
          <p:cNvSpPr/>
          <p:nvPr/>
        </p:nvSpPr>
        <p:spPr bwMode="auto">
          <a:xfrm>
            <a:off x="5184438" y="3576537"/>
            <a:ext cx="791827" cy="100330"/>
          </a:xfrm>
          <a:custGeom>
            <a:avLst/>
            <a:gdLst>
              <a:gd name="T0" fmla="*/ 58241460 w 1038"/>
              <a:gd name="T1" fmla="*/ 0 h 128"/>
              <a:gd name="T2" fmla="*/ 546306357 w 1038"/>
              <a:gd name="T3" fmla="*/ 0 h 128"/>
              <a:gd name="T4" fmla="*/ 604547817 w 1038"/>
              <a:gd name="T5" fmla="*/ 78143751 h 128"/>
              <a:gd name="T6" fmla="*/ 0 w 1038"/>
              <a:gd name="T7" fmla="*/ 78143751 h 128"/>
              <a:gd name="T8" fmla="*/ 58241460 w 1038"/>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8">
                <a:moveTo>
                  <a:pt x="100" y="0"/>
                </a:moveTo>
                <a:lnTo>
                  <a:pt x="938" y="0"/>
                </a:lnTo>
                <a:lnTo>
                  <a:pt x="1038" y="128"/>
                </a:lnTo>
                <a:lnTo>
                  <a:pt x="0" y="128"/>
                </a:lnTo>
                <a:lnTo>
                  <a:pt x="100" y="0"/>
                </a:lnTo>
                <a:close/>
              </a:path>
            </a:pathLst>
          </a:custGeom>
          <a:solidFill>
            <a:schemeClr val="tx1">
              <a:lumMod val="65000"/>
              <a:lumOff val="35000"/>
            </a:schemeClr>
          </a:solidFill>
          <a:ln>
            <a:noFill/>
          </a:ln>
        </p:spPr>
        <p:txBody>
          <a:bodyPr lIns="91414" tIns="45707" rIns="91414" bIns="45707"/>
          <a:lstStyle/>
          <a:p>
            <a:endParaRPr lang="zh-CN" altLang="en-US"/>
          </a:p>
        </p:txBody>
      </p:sp>
      <p:sp>
        <p:nvSpPr>
          <p:cNvPr id="73" name="Rectangle 25"/>
          <p:cNvSpPr>
            <a:spLocks noChangeArrowheads="1"/>
          </p:cNvSpPr>
          <p:nvPr/>
        </p:nvSpPr>
        <p:spPr bwMode="auto">
          <a:xfrm>
            <a:off x="5260637" y="3576537"/>
            <a:ext cx="637525" cy="638175"/>
          </a:xfrm>
          <a:prstGeom prst="rect">
            <a:avLst/>
          </a:prstGeom>
          <a:gradFill>
            <a:gsLst>
              <a:gs pos="0">
                <a:srgbClr val="E30000"/>
              </a:gs>
              <a:gs pos="100000">
                <a:srgbClr val="760303"/>
              </a:gs>
            </a:gsLst>
            <a:lin ang="5400000" scaled="0"/>
          </a:gradFill>
          <a:ln>
            <a:noFill/>
          </a:ln>
        </p:spPr>
        <p:txBody>
          <a:bodyPr lIns="91414" tIns="45707" rIns="91414" bIns="45707"/>
          <a:lstStyle/>
          <a:p>
            <a:pPr>
              <a:buFontTx/>
              <a:buNone/>
            </a:pPr>
            <a:endParaRPr lang="zh-CN" altLang="en-US"/>
          </a:p>
        </p:txBody>
      </p:sp>
      <p:sp>
        <p:nvSpPr>
          <p:cNvPr id="77" name="TextBox 63"/>
          <p:cNvSpPr txBox="1">
            <a:spLocks noChangeArrowheads="1"/>
          </p:cNvSpPr>
          <p:nvPr/>
        </p:nvSpPr>
        <p:spPr bwMode="auto">
          <a:xfrm>
            <a:off x="5974361" y="1108677"/>
            <a:ext cx="1901430" cy="3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dirty="0">
                <a:solidFill>
                  <a:srgbClr val="B30B09"/>
                </a:solidFill>
              </a:rPr>
              <a:t>思想的拨乱反正</a:t>
            </a:r>
            <a:endParaRPr lang="zh-CN" altLang="en-US" sz="3200" kern="0" dirty="0">
              <a:solidFill>
                <a:srgbClr val="B30B09"/>
              </a:solidFill>
              <a:latin typeface="+mn-ea"/>
              <a:ea typeface="+mn-ea"/>
              <a:cs typeface="+mn-ea"/>
              <a:sym typeface="+mn-lt"/>
            </a:endParaRPr>
          </a:p>
        </p:txBody>
      </p:sp>
      <p:sp>
        <p:nvSpPr>
          <p:cNvPr id="78" name="TextBox 81"/>
          <p:cNvSpPr txBox="1">
            <a:spLocks noChangeArrowheads="1"/>
          </p:cNvSpPr>
          <p:nvPr/>
        </p:nvSpPr>
        <p:spPr bwMode="auto">
          <a:xfrm>
            <a:off x="5346360" y="900647"/>
            <a:ext cx="469889"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9" name="TextBox 82"/>
          <p:cNvSpPr txBox="1">
            <a:spLocks noChangeArrowheads="1"/>
          </p:cNvSpPr>
          <p:nvPr/>
        </p:nvSpPr>
        <p:spPr bwMode="auto">
          <a:xfrm>
            <a:off x="5974361" y="2001160"/>
            <a:ext cx="3127727" cy="3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solidFill>
                  <a:srgbClr val="B30B09"/>
                </a:solidFill>
              </a:rPr>
              <a:t>提出中国特色社会主义道路</a:t>
            </a:r>
            <a:endParaRPr lang="zh-CN" altLang="zh-CN" dirty="0">
              <a:solidFill>
                <a:srgbClr val="B30B09"/>
              </a:solidFill>
            </a:endParaRPr>
          </a:p>
        </p:txBody>
      </p:sp>
      <p:sp>
        <p:nvSpPr>
          <p:cNvPr id="80" name="TextBox 83"/>
          <p:cNvSpPr txBox="1">
            <a:spLocks noChangeArrowheads="1"/>
          </p:cNvSpPr>
          <p:nvPr/>
        </p:nvSpPr>
        <p:spPr bwMode="auto">
          <a:xfrm>
            <a:off x="5346360" y="1842352"/>
            <a:ext cx="469889"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81" name="TextBox 84"/>
          <p:cNvSpPr txBox="1">
            <a:spLocks noChangeArrowheads="1"/>
          </p:cNvSpPr>
          <p:nvPr/>
        </p:nvSpPr>
        <p:spPr bwMode="auto">
          <a:xfrm>
            <a:off x="5974361" y="2836127"/>
            <a:ext cx="2146689" cy="3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solidFill>
                  <a:srgbClr val="B30B09"/>
                </a:solidFill>
              </a:rPr>
              <a:t>以经济建设为中心</a:t>
            </a:r>
            <a:endParaRPr lang="zh-CN" altLang="zh-CN" dirty="0">
              <a:solidFill>
                <a:srgbClr val="B30B09"/>
              </a:solidFill>
            </a:endParaRPr>
          </a:p>
        </p:txBody>
      </p:sp>
      <p:sp>
        <p:nvSpPr>
          <p:cNvPr id="82" name="TextBox 85"/>
          <p:cNvSpPr txBox="1">
            <a:spLocks noChangeArrowheads="1"/>
          </p:cNvSpPr>
          <p:nvPr/>
        </p:nvSpPr>
        <p:spPr bwMode="auto">
          <a:xfrm>
            <a:off x="5346360" y="2661502"/>
            <a:ext cx="469889"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3600" b="1">
                <a:solidFill>
                  <a:schemeClr val="bg1"/>
                </a:solidFill>
                <a:latin typeface="微软雅黑" panose="020B0503020204020204" pitchFamily="34" charset="-122"/>
                <a:ea typeface="微软雅黑" panose="020B0503020204020204" pitchFamily="34" charset="-122"/>
              </a:rPr>
              <a:t>3</a:t>
            </a:r>
            <a:endParaRPr lang="zh-CN" altLang="en-US" sz="3600" b="1">
              <a:solidFill>
                <a:schemeClr val="bg1"/>
              </a:solidFill>
              <a:latin typeface="微软雅黑" panose="020B0503020204020204" pitchFamily="34" charset="-122"/>
              <a:ea typeface="微软雅黑" panose="020B0503020204020204" pitchFamily="34" charset="-122"/>
            </a:endParaRPr>
          </a:p>
        </p:txBody>
      </p:sp>
      <p:sp>
        <p:nvSpPr>
          <p:cNvPr id="83" name="TextBox 86"/>
          <p:cNvSpPr txBox="1">
            <a:spLocks noChangeArrowheads="1"/>
          </p:cNvSpPr>
          <p:nvPr/>
        </p:nvSpPr>
        <p:spPr bwMode="auto">
          <a:xfrm>
            <a:off x="6031383" y="3734075"/>
            <a:ext cx="1656171" cy="3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solidFill>
                  <a:srgbClr val="B30B09"/>
                </a:solidFill>
              </a:rPr>
              <a:t>坚持改革开放</a:t>
            </a:r>
            <a:endParaRPr lang="zh-CN" altLang="en-US" sz="2700" b="1" dirty="0">
              <a:solidFill>
                <a:srgbClr val="B30B09"/>
              </a:solidFill>
              <a:latin typeface="微软雅黑" panose="020B0503020204020204" pitchFamily="34" charset="-122"/>
              <a:ea typeface="微软雅黑" panose="020B0503020204020204" pitchFamily="34" charset="-122"/>
            </a:endParaRPr>
          </a:p>
        </p:txBody>
      </p:sp>
      <p:sp>
        <p:nvSpPr>
          <p:cNvPr id="84" name="TextBox 87"/>
          <p:cNvSpPr txBox="1">
            <a:spLocks noChangeArrowheads="1"/>
          </p:cNvSpPr>
          <p:nvPr/>
        </p:nvSpPr>
        <p:spPr bwMode="auto">
          <a:xfrm>
            <a:off x="5346360" y="3603207"/>
            <a:ext cx="469889"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3600" b="1">
                <a:solidFill>
                  <a:schemeClr val="bg1"/>
                </a:solidFill>
                <a:latin typeface="微软雅黑" panose="020B0503020204020204" pitchFamily="34" charset="-122"/>
                <a:ea typeface="微软雅黑" panose="020B0503020204020204" pitchFamily="34" charset="-122"/>
              </a:rPr>
              <a:t>4</a:t>
            </a:r>
            <a:endParaRPr lang="zh-CN" altLang="en-US" sz="3600" b="1">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0EBA39F-E0EC-418A-84C1-74FFE0F3E5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sp>
        <p:nvSpPr>
          <p:cNvPr id="36" name="Freeform 23">
            <a:extLst>
              <a:ext uri="{FF2B5EF4-FFF2-40B4-BE49-F238E27FC236}">
                <a16:creationId xmlns:a16="http://schemas.microsoft.com/office/drawing/2014/main" id="{8009E744-6169-4F8C-8986-29B57A110195}"/>
              </a:ext>
            </a:extLst>
          </p:cNvPr>
          <p:cNvSpPr/>
          <p:nvPr/>
        </p:nvSpPr>
        <p:spPr bwMode="auto">
          <a:xfrm>
            <a:off x="5040297" y="4520147"/>
            <a:ext cx="5815195" cy="606425"/>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91414" tIns="45707" rIns="91414" bIns="45707"/>
          <a:lstStyle/>
          <a:p>
            <a:endParaRPr lang="zh-CN" altLang="en-US"/>
          </a:p>
        </p:txBody>
      </p:sp>
      <p:sp>
        <p:nvSpPr>
          <p:cNvPr id="37" name="Freeform 24">
            <a:extLst>
              <a:ext uri="{FF2B5EF4-FFF2-40B4-BE49-F238E27FC236}">
                <a16:creationId xmlns:a16="http://schemas.microsoft.com/office/drawing/2014/main" id="{3464932C-A64F-42E7-92CE-F6C0D34BDA7E}"/>
              </a:ext>
            </a:extLst>
          </p:cNvPr>
          <p:cNvSpPr/>
          <p:nvPr/>
        </p:nvSpPr>
        <p:spPr bwMode="auto">
          <a:xfrm>
            <a:off x="5184438" y="4412197"/>
            <a:ext cx="791827" cy="100330"/>
          </a:xfrm>
          <a:custGeom>
            <a:avLst/>
            <a:gdLst>
              <a:gd name="T0" fmla="*/ 58241460 w 1038"/>
              <a:gd name="T1" fmla="*/ 0 h 128"/>
              <a:gd name="T2" fmla="*/ 546306357 w 1038"/>
              <a:gd name="T3" fmla="*/ 0 h 128"/>
              <a:gd name="T4" fmla="*/ 604547817 w 1038"/>
              <a:gd name="T5" fmla="*/ 78143751 h 128"/>
              <a:gd name="T6" fmla="*/ 0 w 1038"/>
              <a:gd name="T7" fmla="*/ 78143751 h 128"/>
              <a:gd name="T8" fmla="*/ 58241460 w 1038"/>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8">
                <a:moveTo>
                  <a:pt x="100" y="0"/>
                </a:moveTo>
                <a:lnTo>
                  <a:pt x="938" y="0"/>
                </a:lnTo>
                <a:lnTo>
                  <a:pt x="1038" y="128"/>
                </a:lnTo>
                <a:lnTo>
                  <a:pt x="0" y="128"/>
                </a:lnTo>
                <a:lnTo>
                  <a:pt x="100" y="0"/>
                </a:lnTo>
                <a:close/>
              </a:path>
            </a:pathLst>
          </a:custGeom>
          <a:solidFill>
            <a:schemeClr val="tx1">
              <a:lumMod val="65000"/>
              <a:lumOff val="35000"/>
            </a:schemeClr>
          </a:solidFill>
          <a:ln>
            <a:noFill/>
          </a:ln>
        </p:spPr>
        <p:txBody>
          <a:bodyPr lIns="91414" tIns="45707" rIns="91414" bIns="45707"/>
          <a:lstStyle/>
          <a:p>
            <a:endParaRPr lang="zh-CN" altLang="en-US"/>
          </a:p>
        </p:txBody>
      </p:sp>
      <p:sp>
        <p:nvSpPr>
          <p:cNvPr id="38" name="Rectangle 25">
            <a:extLst>
              <a:ext uri="{FF2B5EF4-FFF2-40B4-BE49-F238E27FC236}">
                <a16:creationId xmlns:a16="http://schemas.microsoft.com/office/drawing/2014/main" id="{C9539FA0-88B8-4703-9F1F-DF436F7851B1}"/>
              </a:ext>
            </a:extLst>
          </p:cNvPr>
          <p:cNvSpPr>
            <a:spLocks noChangeArrowheads="1"/>
          </p:cNvSpPr>
          <p:nvPr/>
        </p:nvSpPr>
        <p:spPr bwMode="auto">
          <a:xfrm>
            <a:off x="5260637" y="4412197"/>
            <a:ext cx="637525" cy="638175"/>
          </a:xfrm>
          <a:prstGeom prst="rect">
            <a:avLst/>
          </a:prstGeom>
          <a:gradFill>
            <a:gsLst>
              <a:gs pos="0">
                <a:srgbClr val="E30000"/>
              </a:gs>
              <a:gs pos="100000">
                <a:srgbClr val="760303"/>
              </a:gs>
            </a:gsLst>
            <a:lin ang="5400000" scaled="0"/>
          </a:gradFill>
          <a:ln>
            <a:noFill/>
          </a:ln>
        </p:spPr>
        <p:txBody>
          <a:bodyPr lIns="91414" tIns="45707" rIns="91414" bIns="45707"/>
          <a:lstStyle/>
          <a:p>
            <a:pPr>
              <a:buFontTx/>
              <a:buNone/>
            </a:pPr>
            <a:endParaRPr lang="zh-CN" altLang="en-US"/>
          </a:p>
        </p:txBody>
      </p:sp>
      <p:sp>
        <p:nvSpPr>
          <p:cNvPr id="39" name="TextBox 86">
            <a:extLst>
              <a:ext uri="{FF2B5EF4-FFF2-40B4-BE49-F238E27FC236}">
                <a16:creationId xmlns:a16="http://schemas.microsoft.com/office/drawing/2014/main" id="{F4092FCD-7AEE-4EAD-AF31-842769512FE1}"/>
              </a:ext>
            </a:extLst>
          </p:cNvPr>
          <p:cNvSpPr txBox="1">
            <a:spLocks noChangeArrowheads="1"/>
          </p:cNvSpPr>
          <p:nvPr/>
        </p:nvSpPr>
        <p:spPr bwMode="auto">
          <a:xfrm>
            <a:off x="5974361" y="4569672"/>
            <a:ext cx="2146690" cy="3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solidFill>
                  <a:srgbClr val="B30B09"/>
                </a:solidFill>
              </a:rPr>
              <a:t>坚持四项基本原则</a:t>
            </a:r>
            <a:endParaRPr lang="zh-CN" altLang="en-US" sz="2700" b="1" dirty="0">
              <a:solidFill>
                <a:srgbClr val="B30B09"/>
              </a:solidFill>
              <a:latin typeface="微软雅黑" panose="020B0503020204020204" pitchFamily="34" charset="-122"/>
              <a:ea typeface="微软雅黑" panose="020B0503020204020204" pitchFamily="34" charset="-122"/>
            </a:endParaRPr>
          </a:p>
        </p:txBody>
      </p:sp>
      <p:sp>
        <p:nvSpPr>
          <p:cNvPr id="40" name="TextBox 87">
            <a:extLst>
              <a:ext uri="{FF2B5EF4-FFF2-40B4-BE49-F238E27FC236}">
                <a16:creationId xmlns:a16="http://schemas.microsoft.com/office/drawing/2014/main" id="{EA6B2193-4D60-49FF-97FD-A637EE735349}"/>
              </a:ext>
            </a:extLst>
          </p:cNvPr>
          <p:cNvSpPr txBox="1">
            <a:spLocks noChangeArrowheads="1"/>
          </p:cNvSpPr>
          <p:nvPr/>
        </p:nvSpPr>
        <p:spPr bwMode="auto">
          <a:xfrm>
            <a:off x="5346360" y="4438867"/>
            <a:ext cx="469948" cy="64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randombar(horizontal)">
                                      <p:cBhvr>
                                        <p:cTn id="11" dur="500"/>
                                        <p:tgtEl>
                                          <p:spTgt spid="6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randombar(horizontal)">
                                      <p:cBhvr>
                                        <p:cTn id="14" dur="500"/>
                                        <p:tgtEl>
                                          <p:spTgt spid="6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randombar(horizontal)">
                                      <p:cBhvr>
                                        <p:cTn id="17" dur="500"/>
                                        <p:tgtEl>
                                          <p:spTgt spid="6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randombar(horizontal)">
                                      <p:cBhvr>
                                        <p:cTn id="20" dur="500"/>
                                        <p:tgtEl>
                                          <p:spTgt spid="7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randombar(horizontal)">
                                      <p:cBhvr>
                                        <p:cTn id="23" dur="500"/>
                                        <p:tgtEl>
                                          <p:spTgt spid="78"/>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randombar(horizontal)">
                                      <p:cBhvr>
                                        <p:cTn id="27" dur="500"/>
                                        <p:tgtEl>
                                          <p:spTgt spid="6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randombar(horizontal)">
                                      <p:cBhvr>
                                        <p:cTn id="30" dur="500"/>
                                        <p:tgtEl>
                                          <p:spTgt spid="7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randombar(horizontal)">
                                      <p:cBhvr>
                                        <p:cTn id="33" dur="500"/>
                                        <p:tgtEl>
                                          <p:spTgt spid="8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randombar(horizontal)">
                                      <p:cBhvr>
                                        <p:cTn id="36" dur="500"/>
                                        <p:tgtEl>
                                          <p:spTgt spid="6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randombar(horizontal)">
                                      <p:cBhvr>
                                        <p:cTn id="39" dur="500"/>
                                        <p:tgtEl>
                                          <p:spTgt spid="66"/>
                                        </p:tgtEl>
                                      </p:cBhvr>
                                    </p:animEffect>
                                  </p:childTnLst>
                                </p:cTn>
                              </p:par>
                            </p:childTnLst>
                          </p:cTn>
                        </p:par>
                        <p:par>
                          <p:cTn id="40" fill="hold">
                            <p:stCondLst>
                              <p:cond delay="1500"/>
                            </p:stCondLst>
                            <p:childTnLst>
                              <p:par>
                                <p:cTn id="41" presetID="14" presetClass="entr" presetSubtype="10"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randombar(horizontal)">
                                      <p:cBhvr>
                                        <p:cTn id="43" dur="500"/>
                                        <p:tgtEl>
                                          <p:spTgt spid="8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randombar(horizontal)">
                                      <p:cBhvr>
                                        <p:cTn id="46" dur="500"/>
                                        <p:tgtEl>
                                          <p:spTgt spid="6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randombar(horizontal)">
                                      <p:cBhvr>
                                        <p:cTn id="49" dur="500"/>
                                        <p:tgtEl>
                                          <p:spTgt spid="82"/>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randombar(horizontal)">
                                      <p:cBhvr>
                                        <p:cTn id="52" dur="500"/>
                                        <p:tgtEl>
                                          <p:spTgt spid="7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randombar(horizontal)">
                                      <p:cBhvr>
                                        <p:cTn id="55" dur="500"/>
                                        <p:tgtEl>
                                          <p:spTgt spid="68"/>
                                        </p:tgtEl>
                                      </p:cBhvr>
                                    </p:animEffect>
                                  </p:childTnLst>
                                </p:cTn>
                              </p:par>
                            </p:childTnLst>
                          </p:cTn>
                        </p:par>
                        <p:par>
                          <p:cTn id="56" fill="hold">
                            <p:stCondLst>
                              <p:cond delay="2000"/>
                            </p:stCondLst>
                            <p:childTnLst>
                              <p:par>
                                <p:cTn id="57" presetID="14" presetClass="entr" presetSubtype="10" fill="hold" grpId="0" nodeType="after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randombar(horizontal)">
                                      <p:cBhvr>
                                        <p:cTn id="59" dur="500"/>
                                        <p:tgtEl>
                                          <p:spTgt spid="7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randombar(horizontal)">
                                      <p:cBhvr>
                                        <p:cTn id="62" dur="500"/>
                                        <p:tgtEl>
                                          <p:spTgt spid="8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randombar(horizontal)">
                                      <p:cBhvr>
                                        <p:cTn id="65" dur="500"/>
                                        <p:tgtEl>
                                          <p:spTgt spid="8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randombar(horizontal)">
                                      <p:cBhvr>
                                        <p:cTn id="68" dur="500"/>
                                        <p:tgtEl>
                                          <p:spTgt spid="7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randombar(horizontal)">
                                      <p:cBhvr>
                                        <p:cTn id="71" dur="500"/>
                                        <p:tgtEl>
                                          <p:spTgt spid="73"/>
                                        </p:tgtEl>
                                      </p:cBhvr>
                                    </p:animEffect>
                                  </p:childTnLst>
                                </p:cTn>
                              </p:par>
                            </p:childTnLst>
                          </p:cTn>
                        </p:par>
                        <p:par>
                          <p:cTn id="72" fill="hold">
                            <p:stCondLst>
                              <p:cond delay="2500"/>
                            </p:stCondLst>
                            <p:childTnLst>
                              <p:par>
                                <p:cTn id="73" presetID="14" presetClass="entr" presetSubtype="10"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randombar(horizontal)">
                                      <p:cBhvr>
                                        <p:cTn id="75" dur="500"/>
                                        <p:tgtEl>
                                          <p:spTgt spid="36"/>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randombar(horizontal)">
                                      <p:cBhvr>
                                        <p:cTn id="78" dur="500"/>
                                        <p:tgtEl>
                                          <p:spTgt spid="39"/>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randombar(horizontal)">
                                      <p:cBhvr>
                                        <p:cTn id="81" dur="500"/>
                                        <p:tgtEl>
                                          <p:spTgt spid="40"/>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randombar(horizontal)">
                                      <p:cBhvr>
                                        <p:cTn id="84" dur="500"/>
                                        <p:tgtEl>
                                          <p:spTgt spid="3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randombar(horizontal)">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7" grpId="0"/>
      <p:bldP spid="78" grpId="0"/>
      <p:bldP spid="79" grpId="0"/>
      <p:bldP spid="80" grpId="0"/>
      <p:bldP spid="81" grpId="0"/>
      <p:bldP spid="82" grpId="0"/>
      <p:bldP spid="83" grpId="0"/>
      <p:bldP spid="84" grpId="0"/>
      <p:bldP spid="36" grpId="0" animBg="1"/>
      <p:bldP spid="37" grpId="0" animBg="1"/>
      <p:bldP spid="38" grpId="0" animBg="1"/>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BD8766C-7974-469F-BCD1-0FB1CAEF0C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68" r="32870"/>
          <a:stretch/>
        </p:blipFill>
        <p:spPr>
          <a:xfrm>
            <a:off x="0" y="2044"/>
            <a:ext cx="12190413" cy="6857544"/>
          </a:xfrm>
          <a:prstGeom prst="rect">
            <a:avLst/>
          </a:prstGeom>
        </p:spPr>
      </p:pic>
      <p:pic>
        <p:nvPicPr>
          <p:cNvPr id="3" name="图片 2">
            <a:extLst>
              <a:ext uri="{FF2B5EF4-FFF2-40B4-BE49-F238E27FC236}">
                <a16:creationId xmlns:a16="http://schemas.microsoft.com/office/drawing/2014/main" id="{71968B35-DD24-4FF6-B0B6-C9411C5D5C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602" y="-110589"/>
            <a:ext cx="13825536" cy="4690737"/>
          </a:xfrm>
          <a:prstGeom prst="rect">
            <a:avLst/>
          </a:prstGeom>
        </p:spPr>
      </p:pic>
      <p:sp>
        <p:nvSpPr>
          <p:cNvPr id="29" name="TextBox 28"/>
          <p:cNvSpPr txBox="1"/>
          <p:nvPr/>
        </p:nvSpPr>
        <p:spPr>
          <a:xfrm>
            <a:off x="3070870" y="3717826"/>
            <a:ext cx="7582624" cy="1046436"/>
          </a:xfrm>
          <a:prstGeom prst="rect">
            <a:avLst/>
          </a:prstGeom>
          <a:noFill/>
        </p:spPr>
        <p:txBody>
          <a:bodyPr wrap="square" lIns="121917" tIns="60958" rIns="121917" bIns="60958" rtlCol="0">
            <a:spAutoFit/>
          </a:bodyPr>
          <a:lstStyle/>
          <a:p>
            <a:pPr eaLnBrk="1" hangingPunct="1"/>
            <a:r>
              <a:rPr lang="zh-CN" altLang="en-US" sz="6000" b="1" kern="0" dirty="0">
                <a:solidFill>
                  <a:srgbClr val="B30B09"/>
                </a:solidFill>
                <a:latin typeface="+mn-ea"/>
                <a:cs typeface="+mn-ea"/>
                <a:sym typeface="+mn-lt"/>
              </a:rPr>
              <a:t>思想的拨乱反正</a:t>
            </a:r>
            <a:endParaRPr lang="zh-CN" altLang="en-US" sz="6000" b="1" dirty="0">
              <a:solidFill>
                <a:srgbClr val="B30B09"/>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946685E8-8EA4-424F-9907-3E59BD0B254B}"/>
              </a:ext>
            </a:extLst>
          </p:cNvPr>
          <p:cNvGrpSpPr/>
          <p:nvPr/>
        </p:nvGrpSpPr>
        <p:grpSpPr>
          <a:xfrm>
            <a:off x="4475026" y="1092518"/>
            <a:ext cx="3420380" cy="2226279"/>
            <a:chOff x="4475026" y="1092518"/>
            <a:chExt cx="3420380" cy="2226279"/>
          </a:xfrm>
        </p:grpSpPr>
        <p:sp>
          <p:nvSpPr>
            <p:cNvPr id="11" name="椭圆 10">
              <a:extLst>
                <a:ext uri="{FF2B5EF4-FFF2-40B4-BE49-F238E27FC236}">
                  <a16:creationId xmlns:a16="http://schemas.microsoft.com/office/drawing/2014/main" id="{747BAB17-A142-4607-AA4C-905A4FA4F22A}"/>
                </a:ext>
              </a:extLst>
            </p:cNvPr>
            <p:cNvSpPr/>
            <p:nvPr/>
          </p:nvSpPr>
          <p:spPr>
            <a:xfrm>
              <a:off x="4475026" y="1092518"/>
              <a:ext cx="2520280" cy="2226279"/>
            </a:xfrm>
            <a:prstGeom prst="ellipse">
              <a:avLst/>
            </a:prstGeom>
            <a:solidFill>
              <a:srgbClr val="C00000"/>
            </a:solidFill>
            <a:ln>
              <a:solidFill>
                <a:srgbClr val="B30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9">
              <a:extLst>
                <a:ext uri="{FF2B5EF4-FFF2-40B4-BE49-F238E27FC236}">
                  <a16:creationId xmlns:a16="http://schemas.microsoft.com/office/drawing/2014/main" id="{4163A748-EE56-4543-A86F-E0CC47101EE1}"/>
                </a:ext>
              </a:extLst>
            </p:cNvPr>
            <p:cNvSpPr txBox="1"/>
            <p:nvPr/>
          </p:nvSpPr>
          <p:spPr>
            <a:xfrm>
              <a:off x="4583038" y="1175021"/>
              <a:ext cx="3312368" cy="2092877"/>
            </a:xfrm>
            <a:prstGeom prst="rect">
              <a:avLst/>
            </a:prstGeom>
            <a:noFill/>
          </p:spPr>
          <p:txBody>
            <a:bodyPr wrap="square" lIns="121917" tIns="60958" rIns="121917" bIns="60958"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01</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2A0E8E1-D1CF-45BA-9EF4-0C8D990ABB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 t="30015" r="-188" b="20988"/>
          <a:stretch/>
        </p:blipFill>
        <p:spPr>
          <a:xfrm>
            <a:off x="8082" y="5781541"/>
            <a:ext cx="12190413" cy="1078047"/>
          </a:xfrm>
          <a:prstGeom prst="rect">
            <a:avLst/>
          </a:prstGeom>
        </p:spPr>
      </p:pic>
      <p:sp>
        <p:nvSpPr>
          <p:cNvPr id="81" name="矩形 80"/>
          <p:cNvSpPr/>
          <p:nvPr/>
        </p:nvSpPr>
        <p:spPr>
          <a:xfrm>
            <a:off x="3569335" y="1671955"/>
            <a:ext cx="7804785" cy="3015615"/>
          </a:xfrm>
          <a:prstGeom prst="rect">
            <a:avLst/>
          </a:prstGeom>
          <a:gradFill>
            <a:gsLst>
              <a:gs pos="0">
                <a:schemeClr val="bg1">
                  <a:lumMod val="95000"/>
                </a:schemeClr>
              </a:gs>
              <a:gs pos="100000">
                <a:schemeClr val="bg1">
                  <a:lumMod val="75000"/>
                </a:schemeClr>
              </a:gs>
            </a:gsLst>
            <a:lin ang="81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3765">
              <a:defRPr/>
            </a:pPr>
            <a:endParaRPr lang="zh-CN" altLang="en-US"/>
          </a:p>
        </p:txBody>
      </p:sp>
      <p:sp>
        <p:nvSpPr>
          <p:cNvPr id="3" name="矩形 2"/>
          <p:cNvSpPr/>
          <p:nvPr/>
        </p:nvSpPr>
        <p:spPr>
          <a:xfrm>
            <a:off x="3447415" y="1798955"/>
            <a:ext cx="7774305" cy="2738120"/>
          </a:xfrm>
          <a:prstGeom prst="rect">
            <a:avLst/>
          </a:prstGeom>
          <a:noFill/>
          <a:ln w="60325">
            <a:gradFill>
              <a:gsLst>
                <a:gs pos="0">
                  <a:srgbClr val="C00000"/>
                </a:gs>
                <a:gs pos="100000">
                  <a:srgbClr val="B30B09"/>
                </a:gs>
              </a:gsLst>
              <a:lin ang="6780000" scaled="0"/>
            </a:gra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3765">
              <a:defRPr/>
            </a:pPr>
            <a:endParaRPr lang="zh-CN" altLang="en-US"/>
          </a:p>
        </p:txBody>
      </p:sp>
      <p:sp>
        <p:nvSpPr>
          <p:cNvPr id="82" name="矩形 81"/>
          <p:cNvSpPr>
            <a:spLocks noChangeArrowheads="1"/>
          </p:cNvSpPr>
          <p:nvPr/>
        </p:nvSpPr>
        <p:spPr bwMode="auto">
          <a:xfrm>
            <a:off x="3927993" y="1962186"/>
            <a:ext cx="7164070" cy="2527861"/>
          </a:xfrm>
          <a:prstGeom prst="rect">
            <a:avLst/>
          </a:prstGeom>
          <a:noFill/>
          <a:ln w="9525">
            <a:noFill/>
            <a:miter lim="800000"/>
          </a:ln>
        </p:spPr>
        <p:txBody>
          <a:bodyPr wrap="square" lIns="91428" tIns="45715" rIns="91428" bIns="45715">
            <a:spAutoFit/>
          </a:bodyPr>
          <a:lstStyle/>
          <a:p>
            <a:pPr>
              <a:lnSpc>
                <a:spcPct val="130000"/>
              </a:lnSpc>
              <a:spcAft>
                <a:spcPts val="500"/>
              </a:spcAft>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经过“文化大革命”的风暴，很多干部领导还没有从错误的思想中改正过来，邓小平果断地进行思想上的拨乱反正，冲破两个“凡是”的禁区，砸开“两个估计”的枷锁，鲜明地支持关于实践是检验真理的唯一标准的大讨论，这些话鼓舞了全党和全国人民的思想大解放。广大干部和群众把注意力放到研究客观实际中出现的新情况新问题、研究如何开创社会主义现代化建设新局面上来，一切坚持以实践为检验真理的唯一标准。</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Aft>
                <a:spcPts val="500"/>
              </a:spcAft>
            </a:pP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在教育方面，邓小平强调教育的重要性，说教育是一个民族最根本的事业，并主张恢复高考，大力培养师资，重教尊师。</a:t>
            </a:r>
          </a:p>
        </p:txBody>
      </p:sp>
      <p:pic>
        <p:nvPicPr>
          <p:cNvPr id="2" name="图片 1"/>
          <p:cNvPicPr>
            <a:picLocks noChangeAspect="1"/>
          </p:cNvPicPr>
          <p:nvPr/>
        </p:nvPicPr>
        <p:blipFill>
          <a:blip r:embed="rId4"/>
          <a:srcRect b="13805"/>
          <a:stretch>
            <a:fillRect/>
          </a:stretch>
        </p:blipFill>
        <p:spPr>
          <a:xfrm>
            <a:off x="816610" y="1445895"/>
            <a:ext cx="2895600" cy="3560445"/>
          </a:xfrm>
          <a:prstGeom prst="rect">
            <a:avLst/>
          </a:prstGeom>
        </p:spPr>
      </p:pic>
      <p:pic>
        <p:nvPicPr>
          <p:cNvPr id="9" name="图片 8">
            <a:extLst>
              <a:ext uri="{FF2B5EF4-FFF2-40B4-BE49-F238E27FC236}">
                <a16:creationId xmlns:a16="http://schemas.microsoft.com/office/drawing/2014/main" id="{7B8AF3B6-7422-484E-BA3C-84F505EE6D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pic>
        <p:nvPicPr>
          <p:cNvPr id="12" name="图片 11">
            <a:extLst>
              <a:ext uri="{FF2B5EF4-FFF2-40B4-BE49-F238E27FC236}">
                <a16:creationId xmlns:a16="http://schemas.microsoft.com/office/drawing/2014/main" id="{CE78184F-06F3-4EFF-81F3-162ADD78C0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674" t="50000" r="19666" b="38183"/>
          <a:stretch/>
        </p:blipFill>
        <p:spPr>
          <a:xfrm>
            <a:off x="2555939" y="226000"/>
            <a:ext cx="7272808" cy="670754"/>
          </a:xfrm>
          <a:prstGeom prst="rect">
            <a:avLst/>
          </a:prstGeom>
        </p:spPr>
      </p:pic>
      <p:sp>
        <p:nvSpPr>
          <p:cNvPr id="13" name="文本框 12">
            <a:extLst>
              <a:ext uri="{FF2B5EF4-FFF2-40B4-BE49-F238E27FC236}">
                <a16:creationId xmlns:a16="http://schemas.microsoft.com/office/drawing/2014/main" id="{AE94D1CC-D8DB-48C8-AC3D-5C66998C3604}"/>
              </a:ext>
            </a:extLst>
          </p:cNvPr>
          <p:cNvSpPr txBox="1">
            <a:spLocks noChangeArrowheads="1"/>
          </p:cNvSpPr>
          <p:nvPr/>
        </p:nvSpPr>
        <p:spPr bwMode="auto">
          <a:xfrm>
            <a:off x="3852609" y="392108"/>
            <a:ext cx="4679467" cy="3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思想的拨乱反正</a:t>
            </a:r>
          </a:p>
        </p:txBody>
      </p:sp>
    </p:spTree>
    <p:extLst>
      <p:ext uri="{BB962C8B-B14F-4D97-AF65-F5344CB8AC3E}">
        <p14:creationId xmlns:p14="http://schemas.microsoft.com/office/powerpoint/2010/main" val="2570019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1000"/>
                                        <p:tgtEl>
                                          <p:spTgt spid="81"/>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randombar(horizontal)">
                                      <p:cBhvr>
                                        <p:cTn id="11" dur="750"/>
                                        <p:tgtEl>
                                          <p:spTgt spid="8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000"/>
                                        <p:tgtEl>
                                          <p:spTgt spid="3"/>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3" grpId="0" bldLvl="0" animBg="1"/>
      <p:bldP spid="8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7A87B05-6BC7-47F0-922F-DF7716A1A9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602" y="-110589"/>
            <a:ext cx="13825536" cy="4690737"/>
          </a:xfrm>
          <a:prstGeom prst="rect">
            <a:avLst/>
          </a:prstGeom>
        </p:spPr>
      </p:pic>
      <p:sp>
        <p:nvSpPr>
          <p:cNvPr id="22" name="TextBox 28">
            <a:extLst>
              <a:ext uri="{FF2B5EF4-FFF2-40B4-BE49-F238E27FC236}">
                <a16:creationId xmlns:a16="http://schemas.microsoft.com/office/drawing/2014/main" id="{8DF57B72-449A-4135-97DA-DC7146DA0C87}"/>
              </a:ext>
            </a:extLst>
          </p:cNvPr>
          <p:cNvSpPr txBox="1"/>
          <p:nvPr/>
        </p:nvSpPr>
        <p:spPr>
          <a:xfrm>
            <a:off x="2206774" y="3591691"/>
            <a:ext cx="7582624" cy="2154432"/>
          </a:xfrm>
          <a:prstGeom prst="rect">
            <a:avLst/>
          </a:prstGeom>
          <a:noFill/>
        </p:spPr>
        <p:txBody>
          <a:bodyPr wrap="square" lIns="121917" tIns="60958" rIns="121917" bIns="60958" rtlCol="0">
            <a:spAutoFit/>
          </a:bodyPr>
          <a:lstStyle/>
          <a:p>
            <a:pPr algn="ctr"/>
            <a:r>
              <a:rPr lang="zh-CN" altLang="en-US" sz="6600" b="1" kern="0" dirty="0">
                <a:solidFill>
                  <a:srgbClr val="B30B09"/>
                </a:solidFill>
                <a:latin typeface="+mn-ea"/>
                <a:cs typeface="+mn-ea"/>
                <a:sym typeface="+mn-lt"/>
              </a:rPr>
              <a:t>中国特色社会主义道路</a:t>
            </a:r>
            <a:endParaRPr lang="zh-CN" altLang="en-US" sz="6600" b="1" dirty="0">
              <a:solidFill>
                <a:srgbClr val="B30B09"/>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8C74BAA8-D470-445E-9D7A-A9B9779367F9}"/>
              </a:ext>
            </a:extLst>
          </p:cNvPr>
          <p:cNvGrpSpPr/>
          <p:nvPr/>
        </p:nvGrpSpPr>
        <p:grpSpPr>
          <a:xfrm>
            <a:off x="4475026" y="1092518"/>
            <a:ext cx="3420380" cy="2226279"/>
            <a:chOff x="4475026" y="1092518"/>
            <a:chExt cx="3420380" cy="2226279"/>
          </a:xfrm>
        </p:grpSpPr>
        <p:sp>
          <p:nvSpPr>
            <p:cNvPr id="13" name="椭圆 12">
              <a:extLst>
                <a:ext uri="{FF2B5EF4-FFF2-40B4-BE49-F238E27FC236}">
                  <a16:creationId xmlns:a16="http://schemas.microsoft.com/office/drawing/2014/main" id="{CFD4E94B-DFA4-457C-BD24-99780B6BE82E}"/>
                </a:ext>
              </a:extLst>
            </p:cNvPr>
            <p:cNvSpPr/>
            <p:nvPr/>
          </p:nvSpPr>
          <p:spPr>
            <a:xfrm>
              <a:off x="4475026" y="1092518"/>
              <a:ext cx="2520280" cy="2226279"/>
            </a:xfrm>
            <a:prstGeom prst="ellipse">
              <a:avLst/>
            </a:prstGeom>
            <a:solidFill>
              <a:srgbClr val="C00000"/>
            </a:solidFill>
            <a:ln>
              <a:solidFill>
                <a:srgbClr val="B30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a:extLst>
                <a:ext uri="{FF2B5EF4-FFF2-40B4-BE49-F238E27FC236}">
                  <a16:creationId xmlns:a16="http://schemas.microsoft.com/office/drawing/2014/main" id="{311DB0C3-1124-46F4-AE96-6A6DCDB807B6}"/>
                </a:ext>
              </a:extLst>
            </p:cNvPr>
            <p:cNvSpPr txBox="1"/>
            <p:nvPr/>
          </p:nvSpPr>
          <p:spPr>
            <a:xfrm>
              <a:off x="4583038" y="1175021"/>
              <a:ext cx="3312368" cy="2092877"/>
            </a:xfrm>
            <a:prstGeom prst="rect">
              <a:avLst/>
            </a:prstGeom>
            <a:noFill/>
          </p:spPr>
          <p:txBody>
            <a:bodyPr wrap="square" lIns="121917" tIns="60958" rIns="121917" bIns="60958"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02</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030459" y="2064403"/>
            <a:ext cx="10189746" cy="36696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12864" y="2183254"/>
            <a:ext cx="8424936" cy="3366947"/>
          </a:xfrm>
          <a:prstGeom prst="rect">
            <a:avLst/>
          </a:prstGeom>
          <a:noFill/>
        </p:spPr>
        <p:txBody>
          <a:bodyPr wrap="square" rtlCol="0">
            <a:spAutoFit/>
          </a:bodyPr>
          <a:lstStyle/>
          <a:p>
            <a:pPr algn="just">
              <a:lnSpc>
                <a:spcPct val="150000"/>
              </a:lnSpc>
            </a:pPr>
            <a:r>
              <a:rPr lang="zh-CN" altLang="en-US" sz="1800" dirty="0"/>
              <a:t>       以十一届三中全会为起点，经过</a:t>
            </a:r>
            <a:r>
              <a:rPr lang="en-US" altLang="zh-CN" sz="1800" dirty="0"/>
              <a:t>3</a:t>
            </a:r>
            <a:r>
              <a:rPr lang="zh-CN" altLang="en-US" sz="1800" dirty="0"/>
              <a:t>年多的探索和深刻思考，邓小平在党的十二大开幕词中以高度概括的语言宣布：“把马克思主义的普遍真理同我国的具体实际结合起来，走自 己的道路，建设有中国特色的社会主义，这就是我们总结长期历史经验得出的基本结论。” 这就使中国人民明确了在中国建设社会主义的正确方向，从而也就有了衡量一切是非的标准，形成了万众一心的巨大力量，这就从根本上回答了什么是社会主义、怎样建设社会主义这两大根本问题。在今天又好又快地推进经济社会发展，实现全面建设小康社会宏伟目标的新的历史条件下，仍然具有久远性、根本性的指导意义。</a:t>
            </a:r>
          </a:p>
        </p:txBody>
      </p:sp>
      <p:pic>
        <p:nvPicPr>
          <p:cNvPr id="8" name="图片 7">
            <a:extLst>
              <a:ext uri="{FF2B5EF4-FFF2-40B4-BE49-F238E27FC236}">
                <a16:creationId xmlns:a16="http://schemas.microsoft.com/office/drawing/2014/main" id="{202EDBFB-2E10-45EC-B4C5-1C307E3E3C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pic>
        <p:nvPicPr>
          <p:cNvPr id="12" name="图片 11">
            <a:extLst>
              <a:ext uri="{FF2B5EF4-FFF2-40B4-BE49-F238E27FC236}">
                <a16:creationId xmlns:a16="http://schemas.microsoft.com/office/drawing/2014/main" id="{7755C872-239A-4257-A78D-8D6C563DD8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674" t="50000" r="19666" b="38183"/>
          <a:stretch/>
        </p:blipFill>
        <p:spPr>
          <a:xfrm>
            <a:off x="2555939" y="226000"/>
            <a:ext cx="7272808" cy="670754"/>
          </a:xfrm>
          <a:prstGeom prst="rect">
            <a:avLst/>
          </a:prstGeom>
        </p:spPr>
      </p:pic>
      <p:sp>
        <p:nvSpPr>
          <p:cNvPr id="13" name="文本框 12">
            <a:extLst>
              <a:ext uri="{FF2B5EF4-FFF2-40B4-BE49-F238E27FC236}">
                <a16:creationId xmlns:a16="http://schemas.microsoft.com/office/drawing/2014/main" id="{AFFC8A9E-2235-41F1-8606-479A62FFA3BE}"/>
              </a:ext>
            </a:extLst>
          </p:cNvPr>
          <p:cNvSpPr txBox="1">
            <a:spLocks noChangeArrowheads="1"/>
          </p:cNvSpPr>
          <p:nvPr/>
        </p:nvSpPr>
        <p:spPr bwMode="auto">
          <a:xfrm>
            <a:off x="3859431" y="326914"/>
            <a:ext cx="4679467"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400" b="1" kern="0" dirty="0">
                <a:solidFill>
                  <a:schemeClr val="bg1"/>
                </a:solidFill>
                <a:latin typeface="微软雅黑" panose="020B0503020204020204" pitchFamily="34" charset="-122"/>
                <a:ea typeface="微软雅黑" panose="020B0503020204020204" pitchFamily="34" charset="-122"/>
                <a:cs typeface="+mn-ea"/>
                <a:sym typeface="+mn-lt"/>
              </a:rPr>
              <a:t>中国特色社会主义道路</a:t>
            </a:r>
          </a:p>
        </p:txBody>
      </p:sp>
      <p:pic>
        <p:nvPicPr>
          <p:cNvPr id="14" name="图片 13">
            <a:extLst>
              <a:ext uri="{FF2B5EF4-FFF2-40B4-BE49-F238E27FC236}">
                <a16:creationId xmlns:a16="http://schemas.microsoft.com/office/drawing/2014/main" id="{65BF1827-5D7D-41F4-8E9E-D099992402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 t="30015" r="-188" b="20988"/>
          <a:stretch/>
        </p:blipFill>
        <p:spPr>
          <a:xfrm>
            <a:off x="8082" y="5781541"/>
            <a:ext cx="12190413" cy="1078047"/>
          </a:xfrm>
          <a:prstGeom prst="rect">
            <a:avLst/>
          </a:prstGeom>
        </p:spPr>
      </p:pic>
    </p:spTree>
    <p:extLst>
      <p:ext uri="{BB962C8B-B14F-4D97-AF65-F5344CB8AC3E}">
        <p14:creationId xmlns:p14="http://schemas.microsoft.com/office/powerpoint/2010/main" val="3864080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9D23FE2-25F4-4C69-8F30-03080F6A93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17" t="20211" r="10417" b="21455"/>
          <a:stretch/>
        </p:blipFill>
        <p:spPr>
          <a:xfrm>
            <a:off x="262558" y="837506"/>
            <a:ext cx="10945216" cy="2736304"/>
          </a:xfrm>
          <a:prstGeom prst="rect">
            <a:avLst/>
          </a:prstGeom>
        </p:spPr>
      </p:pic>
      <p:grpSp>
        <p:nvGrpSpPr>
          <p:cNvPr id="3" name="组合 2">
            <a:extLst>
              <a:ext uri="{FF2B5EF4-FFF2-40B4-BE49-F238E27FC236}">
                <a16:creationId xmlns:a16="http://schemas.microsoft.com/office/drawing/2014/main" id="{8CCEAE09-89D8-40CD-8479-BFAD21542CE9}"/>
              </a:ext>
            </a:extLst>
          </p:cNvPr>
          <p:cNvGrpSpPr/>
          <p:nvPr/>
        </p:nvGrpSpPr>
        <p:grpSpPr>
          <a:xfrm>
            <a:off x="4475026" y="1092518"/>
            <a:ext cx="3420380" cy="2226279"/>
            <a:chOff x="4475026" y="1092518"/>
            <a:chExt cx="3420380" cy="2226279"/>
          </a:xfrm>
        </p:grpSpPr>
        <p:sp>
          <p:nvSpPr>
            <p:cNvPr id="2" name="椭圆 1">
              <a:extLst>
                <a:ext uri="{FF2B5EF4-FFF2-40B4-BE49-F238E27FC236}">
                  <a16:creationId xmlns:a16="http://schemas.microsoft.com/office/drawing/2014/main" id="{BEDF9031-B68E-4B38-93E2-E40BB1EB0F82}"/>
                </a:ext>
              </a:extLst>
            </p:cNvPr>
            <p:cNvSpPr/>
            <p:nvPr/>
          </p:nvSpPr>
          <p:spPr>
            <a:xfrm>
              <a:off x="4475026" y="1092518"/>
              <a:ext cx="2520280" cy="2226279"/>
            </a:xfrm>
            <a:prstGeom prst="ellipse">
              <a:avLst/>
            </a:prstGeom>
            <a:solidFill>
              <a:srgbClr val="C00000"/>
            </a:solidFill>
            <a:ln>
              <a:solidFill>
                <a:srgbClr val="B30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9">
              <a:extLst>
                <a:ext uri="{FF2B5EF4-FFF2-40B4-BE49-F238E27FC236}">
                  <a16:creationId xmlns:a16="http://schemas.microsoft.com/office/drawing/2014/main" id="{25CC2812-5B45-45D9-AAE5-52CA4616E0B0}"/>
                </a:ext>
              </a:extLst>
            </p:cNvPr>
            <p:cNvSpPr txBox="1"/>
            <p:nvPr/>
          </p:nvSpPr>
          <p:spPr>
            <a:xfrm>
              <a:off x="4583038" y="1175021"/>
              <a:ext cx="3312368" cy="2092877"/>
            </a:xfrm>
            <a:prstGeom prst="rect">
              <a:avLst/>
            </a:prstGeom>
            <a:noFill/>
          </p:spPr>
          <p:txBody>
            <a:bodyPr wrap="square" lIns="121917" tIns="60958" rIns="121917" bIns="60958"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03</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grpSp>
      <p:sp>
        <p:nvSpPr>
          <p:cNvPr id="13" name="TextBox 28">
            <a:extLst>
              <a:ext uri="{FF2B5EF4-FFF2-40B4-BE49-F238E27FC236}">
                <a16:creationId xmlns:a16="http://schemas.microsoft.com/office/drawing/2014/main" id="{62CE437B-1505-4339-8292-68636960D793}"/>
              </a:ext>
            </a:extLst>
          </p:cNvPr>
          <p:cNvSpPr txBox="1"/>
          <p:nvPr/>
        </p:nvSpPr>
        <p:spPr>
          <a:xfrm>
            <a:off x="2566814" y="3911325"/>
            <a:ext cx="8784976" cy="1138769"/>
          </a:xfrm>
          <a:prstGeom prst="rect">
            <a:avLst/>
          </a:prstGeom>
          <a:noFill/>
        </p:spPr>
        <p:txBody>
          <a:bodyPr wrap="square" lIns="121917" tIns="60958" rIns="121917" bIns="60958" rtlCol="0">
            <a:spAutoFit/>
          </a:bodyPr>
          <a:lstStyle/>
          <a:p>
            <a:r>
              <a:rPr lang="zh-CN" altLang="en-US" sz="6600" b="1" kern="0" dirty="0">
                <a:solidFill>
                  <a:srgbClr val="B30B09"/>
                </a:solidFill>
                <a:latin typeface="+mn-ea"/>
                <a:cs typeface="+mn-ea"/>
                <a:sym typeface="+mn-lt"/>
              </a:rPr>
              <a:t>以经济建设为中心</a:t>
            </a:r>
            <a:endParaRPr lang="zh-CN" altLang="en-US" sz="6600" b="1" dirty="0">
              <a:solidFill>
                <a:srgbClr val="B30B0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E14164D-5CFF-4D19-BC19-DAF730F89278}"/>
              </a:ext>
            </a:extLst>
          </p:cNvPr>
          <p:cNvSpPr/>
          <p:nvPr/>
        </p:nvSpPr>
        <p:spPr bwMode="auto">
          <a:xfrm>
            <a:off x="1225580" y="2465801"/>
            <a:ext cx="10008428" cy="3247057"/>
          </a:xfrm>
          <a:prstGeom prst="rect">
            <a:avLst/>
          </a:prstGeom>
          <a:noFill/>
          <a:ln w="9525">
            <a:solidFill>
              <a:srgbClr val="C00000"/>
            </a:solidFill>
          </a:ln>
        </p:spPr>
        <p:txBody>
          <a:bodyPr vert="horz" wrap="square" lIns="68580" tIns="34290" rIns="68580" bIns="34290" numCol="1" anchor="t" anchorCtr="0" compatLnSpc="1"/>
          <a:lstStyle/>
          <a:p>
            <a:endParaRPr lang="zh-CN" altLang="en-US" sz="1015" dirty="0">
              <a:solidFill>
                <a:schemeClr val="bg1"/>
              </a:solidFill>
              <a:ea typeface="造字工房朗宋（非商用）常规体" pitchFamily="2" charset="-122"/>
            </a:endParaRPr>
          </a:p>
        </p:txBody>
      </p:sp>
      <p:sp>
        <p:nvSpPr>
          <p:cNvPr id="9" name="Freeform 7">
            <a:extLst>
              <a:ext uri="{FF2B5EF4-FFF2-40B4-BE49-F238E27FC236}">
                <a16:creationId xmlns:a16="http://schemas.microsoft.com/office/drawing/2014/main" id="{84DD66ED-7780-4F9F-A671-BB23823D8CFC}"/>
              </a:ext>
            </a:extLst>
          </p:cNvPr>
          <p:cNvSpPr/>
          <p:nvPr/>
        </p:nvSpPr>
        <p:spPr bwMode="auto">
          <a:xfrm>
            <a:off x="1227165" y="1278502"/>
            <a:ext cx="9946357" cy="1080120"/>
          </a:xfrm>
          <a:prstGeom prst="rect">
            <a:avLst/>
          </a:prstGeom>
          <a:solidFill>
            <a:srgbClr val="C00000"/>
          </a:solidFill>
          <a:ln>
            <a:noFill/>
          </a:ln>
        </p:spPr>
        <p:txBody>
          <a:bodyPr vert="horz" wrap="square" lIns="68580" tIns="34290" rIns="68580" bIns="34290" numCol="1" anchor="t" anchorCtr="0" compatLnSpc="1"/>
          <a:lstStyle/>
          <a:p>
            <a:endParaRPr lang="zh-CN" altLang="en-US" sz="1800" dirty="0">
              <a:ea typeface="造字工房朗宋（非商用）常规体" pitchFamily="2" charset="-122"/>
            </a:endParaRPr>
          </a:p>
        </p:txBody>
      </p:sp>
      <p:sp>
        <p:nvSpPr>
          <p:cNvPr id="10" name="矩形 9">
            <a:extLst>
              <a:ext uri="{FF2B5EF4-FFF2-40B4-BE49-F238E27FC236}">
                <a16:creationId xmlns:a16="http://schemas.microsoft.com/office/drawing/2014/main" id="{3E4FA29D-3BF4-4F64-8AD3-89727C3A25C1}"/>
              </a:ext>
            </a:extLst>
          </p:cNvPr>
          <p:cNvSpPr/>
          <p:nvPr/>
        </p:nvSpPr>
        <p:spPr>
          <a:xfrm>
            <a:off x="1529699" y="1516108"/>
            <a:ext cx="9630471" cy="470257"/>
          </a:xfrm>
          <a:prstGeom prst="rect">
            <a:avLst/>
          </a:prstGeom>
        </p:spPr>
        <p:txBody>
          <a:bodyPr wrap="square">
            <a:spAutoFit/>
          </a:bodyPr>
          <a:lstStyle/>
          <a:p>
            <a:pPr algn="dist">
              <a:lnSpc>
                <a:spcPct val="110000"/>
              </a:lnSpc>
            </a:pPr>
            <a:r>
              <a:rPr lang="zh-CN" altLang="en-US" sz="2400" b="1" dirty="0">
                <a:solidFill>
                  <a:schemeClr val="bg1"/>
                </a:solidFill>
                <a:latin typeface="微软雅黑" panose="020B0503020204020204" pitchFamily="34" charset="-122"/>
                <a:ea typeface="微软雅黑" panose="020B0503020204020204" pitchFamily="34" charset="-122"/>
              </a:rPr>
              <a:t>必须坚持以经济建设为中心来带动和促进社会主义事业的全面发展。</a:t>
            </a:r>
          </a:p>
        </p:txBody>
      </p:sp>
      <p:sp>
        <p:nvSpPr>
          <p:cNvPr id="11" name="矩形 10">
            <a:extLst>
              <a:ext uri="{FF2B5EF4-FFF2-40B4-BE49-F238E27FC236}">
                <a16:creationId xmlns:a16="http://schemas.microsoft.com/office/drawing/2014/main" id="{9BB58256-DA71-4791-B894-D86D1C146A4D}"/>
              </a:ext>
            </a:extLst>
          </p:cNvPr>
          <p:cNvSpPr/>
          <p:nvPr/>
        </p:nvSpPr>
        <p:spPr>
          <a:xfrm>
            <a:off x="1556822" y="2637706"/>
            <a:ext cx="9408012" cy="2807948"/>
          </a:xfrm>
          <a:prstGeom prst="rect">
            <a:avLst/>
          </a:prstGeom>
        </p:spPr>
        <p:txBody>
          <a:bodyPr wrap="square">
            <a:sp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无论出国访问还是在国内考察，他总要仔细地询问当地社会生产力水平和发展历程。经过反复斟酌和讨论，邓小平提出了中国社会主义现代化建设“三步走”的战略设计。第一步，从</a:t>
            </a:r>
            <a:r>
              <a:rPr lang="en-US" altLang="zh-CN" sz="2000" b="1" dirty="0">
                <a:latin typeface="微软雅黑" panose="020B0503020204020204" pitchFamily="34" charset="-122"/>
                <a:ea typeface="微软雅黑" panose="020B0503020204020204" pitchFamily="34" charset="-122"/>
              </a:rPr>
              <a:t>1981</a:t>
            </a:r>
            <a:r>
              <a:rPr lang="zh-CN" altLang="en-US" sz="2000" b="1" dirty="0">
                <a:latin typeface="微软雅黑" panose="020B0503020204020204" pitchFamily="34" charset="-122"/>
                <a:ea typeface="微软雅黑" panose="020B0503020204020204" pitchFamily="34" charset="-122"/>
              </a:rPr>
              <a:t>年开始，用</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年时间使国民生产总值翻一番，解决人民生活的温饱问题；第二步，再用</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年时间再翻一番，反映到人民生活上，叫小康水平，就是虽不富裕，但日子好过；第三步，到下个世纪，再用</a:t>
            </a:r>
            <a:r>
              <a:rPr lang="en-US" altLang="zh-CN" sz="2000" b="1" dirty="0">
                <a:latin typeface="微软雅黑" panose="020B0503020204020204" pitchFamily="34" charset="-122"/>
                <a:ea typeface="微软雅黑" panose="020B0503020204020204" pitchFamily="34" charset="-122"/>
              </a:rPr>
              <a:t>30</a:t>
            </a:r>
            <a:r>
              <a:rPr lang="zh-CN" altLang="en-US" sz="2000" b="1" dirty="0">
                <a:latin typeface="微软雅黑" panose="020B0503020204020204" pitchFamily="34" charset="-122"/>
                <a:ea typeface="微软雅黑" panose="020B0503020204020204" pitchFamily="34" charset="-122"/>
              </a:rPr>
              <a:t>到</a:t>
            </a:r>
            <a:r>
              <a:rPr lang="en-US" altLang="zh-CN" sz="2000" b="1" dirty="0">
                <a:latin typeface="微软雅黑" panose="020B0503020204020204" pitchFamily="34" charset="-122"/>
                <a:ea typeface="微软雅黑" panose="020B0503020204020204" pitchFamily="34" charset="-122"/>
              </a:rPr>
              <a:t>50</a:t>
            </a:r>
            <a:r>
              <a:rPr lang="zh-CN" altLang="en-US" sz="2000" b="1" dirty="0">
                <a:latin typeface="微软雅黑" panose="020B0503020204020204" pitchFamily="34" charset="-122"/>
                <a:ea typeface="微软雅黑" panose="020B0503020204020204" pitchFamily="34" charset="-122"/>
              </a:rPr>
              <a:t>年时间，接近发达国家的水平（后来又提出达到中等发达国家的水平），基本实现现代化。</a:t>
            </a:r>
            <a:endParaRPr lang="en-US" altLang="zh-CN"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3BB4A365-E87E-41CA-92C5-D946B09A7B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752764" cy="1322833"/>
          </a:xfrm>
          <a:prstGeom prst="rect">
            <a:avLst/>
          </a:prstGeom>
        </p:spPr>
      </p:pic>
      <p:pic>
        <p:nvPicPr>
          <p:cNvPr id="16" name="图片 15">
            <a:extLst>
              <a:ext uri="{FF2B5EF4-FFF2-40B4-BE49-F238E27FC236}">
                <a16:creationId xmlns:a16="http://schemas.microsoft.com/office/drawing/2014/main" id="{C3A00699-8136-420D-8251-723101E395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674" t="50000" r="19666" b="38183"/>
          <a:stretch/>
        </p:blipFill>
        <p:spPr>
          <a:xfrm>
            <a:off x="2555939" y="226000"/>
            <a:ext cx="7272808" cy="670754"/>
          </a:xfrm>
          <a:prstGeom prst="rect">
            <a:avLst/>
          </a:prstGeom>
        </p:spPr>
      </p:pic>
      <p:sp>
        <p:nvSpPr>
          <p:cNvPr id="17" name="文本框 16">
            <a:extLst>
              <a:ext uri="{FF2B5EF4-FFF2-40B4-BE49-F238E27FC236}">
                <a16:creationId xmlns:a16="http://schemas.microsoft.com/office/drawing/2014/main" id="{5B6645E0-BF26-432F-96B0-7042E20AA736}"/>
              </a:ext>
            </a:extLst>
          </p:cNvPr>
          <p:cNvSpPr txBox="1">
            <a:spLocks noChangeArrowheads="1"/>
          </p:cNvSpPr>
          <p:nvPr/>
        </p:nvSpPr>
        <p:spPr bwMode="auto">
          <a:xfrm>
            <a:off x="4655046" y="330552"/>
            <a:ext cx="4679467"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400" b="1" kern="0" dirty="0">
                <a:solidFill>
                  <a:schemeClr val="bg1"/>
                </a:solidFill>
                <a:latin typeface="微软雅黑" panose="020B0503020204020204" pitchFamily="34" charset="-122"/>
                <a:ea typeface="微软雅黑" panose="020B0503020204020204" pitchFamily="34" charset="-122"/>
                <a:cs typeface="+mn-ea"/>
                <a:sym typeface="+mn-lt"/>
              </a:rPr>
              <a:t>以经济建设为中心</a:t>
            </a:r>
          </a:p>
        </p:txBody>
      </p:sp>
      <p:pic>
        <p:nvPicPr>
          <p:cNvPr id="18" name="图片 17">
            <a:extLst>
              <a:ext uri="{FF2B5EF4-FFF2-40B4-BE49-F238E27FC236}">
                <a16:creationId xmlns:a16="http://schemas.microsoft.com/office/drawing/2014/main" id="{22AFB872-24D2-43F3-8612-73C9BF2D8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 t="30015" r="-188" b="20988"/>
          <a:stretch/>
        </p:blipFill>
        <p:spPr>
          <a:xfrm>
            <a:off x="8082" y="5781541"/>
            <a:ext cx="12190413" cy="1078047"/>
          </a:xfrm>
          <a:prstGeom prst="rect">
            <a:avLst/>
          </a:prstGeom>
        </p:spPr>
      </p:pic>
    </p:spTree>
    <p:extLst>
      <p:ext uri="{BB962C8B-B14F-4D97-AF65-F5344CB8AC3E}">
        <p14:creationId xmlns:p14="http://schemas.microsoft.com/office/powerpoint/2010/main" val="32347533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300"/>
                            </p:stCondLst>
                            <p:childTnLst>
                              <p:par>
                                <p:cTn id="18" presetID="31" presetClass="entr" presetSubtype="0" fill="hold" grpId="0" nodeType="afterEffect">
                                  <p:stCondLst>
                                    <p:cond delay="0"/>
                                  </p:stCondLst>
                                  <p:iterate type="lt">
                                    <p:tmPct val="5000"/>
                                  </p:iterate>
                                  <p:childTnLst>
                                    <p:set>
                                      <p:cBhvr>
                                        <p:cTn id="19" dur="1" fill="hold">
                                          <p:stCondLst>
                                            <p:cond delay="0"/>
                                          </p:stCondLst>
                                        </p:cTn>
                                        <p:tgtEl>
                                          <p:spTgt spid="11"/>
                                        </p:tgtEl>
                                        <p:attrNameLst>
                                          <p:attrName>style.visibility</p:attrName>
                                        </p:attrNameLst>
                                      </p:cBhvr>
                                      <p:to>
                                        <p:strVal val="visible"/>
                                      </p:to>
                                    </p:set>
                                    <p:anim calcmode="lin" valueType="num">
                                      <p:cBhvr>
                                        <p:cTn id="20" dur="650" fill="hold"/>
                                        <p:tgtEl>
                                          <p:spTgt spid="11"/>
                                        </p:tgtEl>
                                        <p:attrNameLst>
                                          <p:attrName>ppt_w</p:attrName>
                                        </p:attrNameLst>
                                      </p:cBhvr>
                                      <p:tavLst>
                                        <p:tav tm="0">
                                          <p:val>
                                            <p:fltVal val="0"/>
                                          </p:val>
                                        </p:tav>
                                        <p:tav tm="100000">
                                          <p:val>
                                            <p:strVal val="#ppt_w"/>
                                          </p:val>
                                        </p:tav>
                                      </p:tavLst>
                                    </p:anim>
                                    <p:anim calcmode="lin" valueType="num">
                                      <p:cBhvr>
                                        <p:cTn id="21" dur="650" fill="hold"/>
                                        <p:tgtEl>
                                          <p:spTgt spid="11"/>
                                        </p:tgtEl>
                                        <p:attrNameLst>
                                          <p:attrName>ppt_h</p:attrName>
                                        </p:attrNameLst>
                                      </p:cBhvr>
                                      <p:tavLst>
                                        <p:tav tm="0">
                                          <p:val>
                                            <p:fltVal val="0"/>
                                          </p:val>
                                        </p:tav>
                                        <p:tav tm="100000">
                                          <p:val>
                                            <p:strVal val="#ppt_h"/>
                                          </p:val>
                                        </p:tav>
                                      </p:tavLst>
                                    </p:anim>
                                    <p:anim calcmode="lin" valueType="num">
                                      <p:cBhvr>
                                        <p:cTn id="22" dur="650" fill="hold"/>
                                        <p:tgtEl>
                                          <p:spTgt spid="11"/>
                                        </p:tgtEl>
                                        <p:attrNameLst>
                                          <p:attrName>style.rotation</p:attrName>
                                        </p:attrNameLst>
                                      </p:cBhvr>
                                      <p:tavLst>
                                        <p:tav tm="0">
                                          <p:val>
                                            <p:fltVal val="90"/>
                                          </p:val>
                                        </p:tav>
                                        <p:tav tm="100000">
                                          <p:val>
                                            <p:fltVal val="0"/>
                                          </p:val>
                                        </p:tav>
                                      </p:tavLst>
                                    </p:anim>
                                    <p:animEffect transition="in" filter="fade">
                                      <p:cBhvr>
                                        <p:cTn id="23" dur="650"/>
                                        <p:tgtEl>
                                          <p:spTgt spid="11"/>
                                        </p:tgtEl>
                                      </p:cBhvr>
                                    </p:animEffect>
                                  </p:childTnLst>
                                </p:cTn>
                              </p:par>
                            </p:childTnLst>
                          </p:cTn>
                        </p:par>
                        <p:par>
                          <p:cTn id="24" fill="hold">
                            <p:stCondLst>
                              <p:cond delay="9003"/>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BDB7FA-8BE9-428D-A7F4-871733AA8F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17" t="20211" r="10417" b="21455"/>
          <a:stretch/>
        </p:blipFill>
        <p:spPr>
          <a:xfrm>
            <a:off x="262558" y="837506"/>
            <a:ext cx="10945216" cy="2736304"/>
          </a:xfrm>
          <a:prstGeom prst="rect">
            <a:avLst/>
          </a:prstGeom>
        </p:spPr>
      </p:pic>
      <p:sp>
        <p:nvSpPr>
          <p:cNvPr id="17" name="TextBox 28">
            <a:extLst>
              <a:ext uri="{FF2B5EF4-FFF2-40B4-BE49-F238E27FC236}">
                <a16:creationId xmlns:a16="http://schemas.microsoft.com/office/drawing/2014/main" id="{3B01833D-14BC-4440-B91A-9C3937AB5525}"/>
              </a:ext>
            </a:extLst>
          </p:cNvPr>
          <p:cNvSpPr txBox="1"/>
          <p:nvPr/>
        </p:nvSpPr>
        <p:spPr>
          <a:xfrm>
            <a:off x="1558702" y="3828822"/>
            <a:ext cx="8784976" cy="1138769"/>
          </a:xfrm>
          <a:prstGeom prst="rect">
            <a:avLst/>
          </a:prstGeom>
          <a:noFill/>
        </p:spPr>
        <p:txBody>
          <a:bodyPr wrap="square" lIns="121917" tIns="60958" rIns="121917" bIns="60958" rtlCol="0">
            <a:spAutoFit/>
          </a:bodyPr>
          <a:lstStyle/>
          <a:p>
            <a:pPr algn="ctr"/>
            <a:r>
              <a:rPr lang="zh-CN" altLang="en-US" sz="6600" b="1" dirty="0">
                <a:solidFill>
                  <a:srgbClr val="C00000"/>
                </a:solidFill>
                <a:latin typeface="微软雅黑" panose="020B0503020204020204" pitchFamily="34" charset="-122"/>
                <a:ea typeface="微软雅黑" panose="020B0503020204020204" pitchFamily="34" charset="-122"/>
              </a:rPr>
              <a:t>坚持改革开放</a:t>
            </a:r>
          </a:p>
        </p:txBody>
      </p:sp>
      <p:grpSp>
        <p:nvGrpSpPr>
          <p:cNvPr id="9" name="组合 8">
            <a:extLst>
              <a:ext uri="{FF2B5EF4-FFF2-40B4-BE49-F238E27FC236}">
                <a16:creationId xmlns:a16="http://schemas.microsoft.com/office/drawing/2014/main" id="{9D3916E3-6477-4FF8-A986-A20524B48946}"/>
              </a:ext>
            </a:extLst>
          </p:cNvPr>
          <p:cNvGrpSpPr/>
          <p:nvPr/>
        </p:nvGrpSpPr>
        <p:grpSpPr>
          <a:xfrm>
            <a:off x="4475026" y="1092518"/>
            <a:ext cx="3420380" cy="2226279"/>
            <a:chOff x="4475026" y="1092518"/>
            <a:chExt cx="3420380" cy="2226279"/>
          </a:xfrm>
        </p:grpSpPr>
        <p:sp>
          <p:nvSpPr>
            <p:cNvPr id="10" name="椭圆 9">
              <a:extLst>
                <a:ext uri="{FF2B5EF4-FFF2-40B4-BE49-F238E27FC236}">
                  <a16:creationId xmlns:a16="http://schemas.microsoft.com/office/drawing/2014/main" id="{D787289C-074B-407C-83AA-40AA9C703810}"/>
                </a:ext>
              </a:extLst>
            </p:cNvPr>
            <p:cNvSpPr/>
            <p:nvPr/>
          </p:nvSpPr>
          <p:spPr>
            <a:xfrm>
              <a:off x="4475026" y="1092518"/>
              <a:ext cx="2520280" cy="2226279"/>
            </a:xfrm>
            <a:prstGeom prst="ellipse">
              <a:avLst/>
            </a:prstGeom>
            <a:solidFill>
              <a:srgbClr val="C00000"/>
            </a:solidFill>
            <a:ln>
              <a:solidFill>
                <a:srgbClr val="B30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9">
              <a:extLst>
                <a:ext uri="{FF2B5EF4-FFF2-40B4-BE49-F238E27FC236}">
                  <a16:creationId xmlns:a16="http://schemas.microsoft.com/office/drawing/2014/main" id="{4184A641-A876-43C9-B125-BE22640EC034}"/>
                </a:ext>
              </a:extLst>
            </p:cNvPr>
            <p:cNvSpPr txBox="1"/>
            <p:nvPr/>
          </p:nvSpPr>
          <p:spPr>
            <a:xfrm>
              <a:off x="4583038" y="1175021"/>
              <a:ext cx="3312368" cy="2092877"/>
            </a:xfrm>
            <a:prstGeom prst="rect">
              <a:avLst/>
            </a:prstGeom>
            <a:noFill/>
          </p:spPr>
          <p:txBody>
            <a:bodyPr wrap="square" lIns="121917" tIns="60958" rIns="121917" bIns="60958"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04</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熊猫10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1F497D"/>
      </a:dk2>
      <a:lt2>
        <a:srgbClr val="EEECE1"/>
      </a:lt2>
      <a:accent1>
        <a:srgbClr val="0070C0"/>
      </a:accent1>
      <a:accent2>
        <a:srgbClr val="00B0F0"/>
      </a:accent2>
      <a:accent3>
        <a:srgbClr val="0070C0"/>
      </a:accent3>
      <a:accent4>
        <a:srgbClr val="00B0F0"/>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自定义</PresentationFormat>
  <Paragraphs>49</Paragraphs>
  <Slides>13</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熊猫104</dc:title>
  <dc:creator/>
  <cp:lastModifiedBy/>
  <cp:revision>5</cp:revision>
  <dcterms:created xsi:type="dcterms:W3CDTF">2017-01-15T15:44:00Z</dcterms:created>
  <dcterms:modified xsi:type="dcterms:W3CDTF">2021-04-06T12:55:00Z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